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867" r:id="rId2"/>
    <p:sldMasterId id="2147483901" r:id="rId3"/>
  </p:sldMasterIdLst>
  <p:notesMasterIdLst>
    <p:notesMasterId r:id="rId21"/>
  </p:notesMasterIdLst>
  <p:handoutMasterIdLst>
    <p:handoutMasterId r:id="rId22"/>
  </p:handoutMasterIdLst>
  <p:sldIdLst>
    <p:sldId id="270" r:id="rId4"/>
    <p:sldId id="550" r:id="rId5"/>
    <p:sldId id="567" r:id="rId6"/>
    <p:sldId id="566" r:id="rId7"/>
    <p:sldId id="568" r:id="rId8"/>
    <p:sldId id="569" r:id="rId9"/>
    <p:sldId id="570" r:id="rId10"/>
    <p:sldId id="576" r:id="rId11"/>
    <p:sldId id="577" r:id="rId12"/>
    <p:sldId id="578" r:id="rId13"/>
    <p:sldId id="561" r:id="rId14"/>
    <p:sldId id="572" r:id="rId15"/>
    <p:sldId id="573" r:id="rId16"/>
    <p:sldId id="571" r:id="rId17"/>
    <p:sldId id="574" r:id="rId18"/>
    <p:sldId id="575" r:id="rId19"/>
    <p:sldId id="565" r:id="rId20"/>
  </p:sldIdLst>
  <p:sldSz cx="9144000" cy="5143500" type="screen16x9"/>
  <p:notesSz cx="6669088" cy="9872663"/>
  <p:defaultTextStyle>
    <a:defPPr>
      <a:defRPr lang="en-US"/>
    </a:defPPr>
    <a:lvl1pPr algn="l" rtl="0" fontAlgn="base">
      <a:spcBef>
        <a:spcPct val="0"/>
      </a:spcBef>
      <a:spcAft>
        <a:spcPct val="0"/>
      </a:spcAft>
      <a:defRPr sz="2400" kern="1200">
        <a:solidFill>
          <a:schemeClr val="tx1"/>
        </a:solidFill>
        <a:latin typeface="Arial" charset="0"/>
        <a:ea typeface="ヒラギノ角ゴ Pro W3" charset="-128"/>
        <a:cs typeface="+mn-cs"/>
      </a:defRPr>
    </a:lvl1pPr>
    <a:lvl2pPr marL="457200" algn="l" rtl="0" fontAlgn="base">
      <a:spcBef>
        <a:spcPct val="0"/>
      </a:spcBef>
      <a:spcAft>
        <a:spcPct val="0"/>
      </a:spcAft>
      <a:defRPr sz="2400" kern="1200">
        <a:solidFill>
          <a:schemeClr val="tx1"/>
        </a:solidFill>
        <a:latin typeface="Arial" charset="0"/>
        <a:ea typeface="ヒラギノ角ゴ Pro W3" charset="-128"/>
        <a:cs typeface="+mn-cs"/>
      </a:defRPr>
    </a:lvl2pPr>
    <a:lvl3pPr marL="914400" algn="l" rtl="0" fontAlgn="base">
      <a:spcBef>
        <a:spcPct val="0"/>
      </a:spcBef>
      <a:spcAft>
        <a:spcPct val="0"/>
      </a:spcAft>
      <a:defRPr sz="2400" kern="1200">
        <a:solidFill>
          <a:schemeClr val="tx1"/>
        </a:solidFill>
        <a:latin typeface="Arial" charset="0"/>
        <a:ea typeface="ヒラギノ角ゴ Pro W3" charset="-128"/>
        <a:cs typeface="+mn-cs"/>
      </a:defRPr>
    </a:lvl3pPr>
    <a:lvl4pPr marL="1371600" algn="l" rtl="0" fontAlgn="base">
      <a:spcBef>
        <a:spcPct val="0"/>
      </a:spcBef>
      <a:spcAft>
        <a:spcPct val="0"/>
      </a:spcAft>
      <a:defRPr sz="2400" kern="1200">
        <a:solidFill>
          <a:schemeClr val="tx1"/>
        </a:solidFill>
        <a:latin typeface="Arial" charset="0"/>
        <a:ea typeface="ヒラギノ角ゴ Pro W3" charset="-128"/>
        <a:cs typeface="+mn-cs"/>
      </a:defRPr>
    </a:lvl4pPr>
    <a:lvl5pPr marL="1828800" algn="l" rtl="0" fontAlgn="base">
      <a:spcBef>
        <a:spcPct val="0"/>
      </a:spcBef>
      <a:spcAft>
        <a:spcPct val="0"/>
      </a:spcAft>
      <a:defRPr sz="2400" kern="1200">
        <a:solidFill>
          <a:schemeClr val="tx1"/>
        </a:solidFill>
        <a:latin typeface="Arial" charset="0"/>
        <a:ea typeface="ヒラギノ角ゴ Pro W3" charset="-128"/>
        <a:cs typeface="+mn-cs"/>
      </a:defRPr>
    </a:lvl5pPr>
    <a:lvl6pPr marL="2286000" algn="l" defTabSz="914400" rtl="0" eaLnBrk="1" latinLnBrk="0" hangingPunct="1">
      <a:defRPr sz="2400" kern="1200">
        <a:solidFill>
          <a:schemeClr val="tx1"/>
        </a:solidFill>
        <a:latin typeface="Arial" charset="0"/>
        <a:ea typeface="ヒラギノ角ゴ Pro W3" charset="-128"/>
        <a:cs typeface="+mn-cs"/>
      </a:defRPr>
    </a:lvl6pPr>
    <a:lvl7pPr marL="2743200" algn="l" defTabSz="914400" rtl="0" eaLnBrk="1" latinLnBrk="0" hangingPunct="1">
      <a:defRPr sz="2400" kern="1200">
        <a:solidFill>
          <a:schemeClr val="tx1"/>
        </a:solidFill>
        <a:latin typeface="Arial" charset="0"/>
        <a:ea typeface="ヒラギノ角ゴ Pro W3" charset="-128"/>
        <a:cs typeface="+mn-cs"/>
      </a:defRPr>
    </a:lvl7pPr>
    <a:lvl8pPr marL="3200400" algn="l" defTabSz="914400" rtl="0" eaLnBrk="1" latinLnBrk="0" hangingPunct="1">
      <a:defRPr sz="2400" kern="1200">
        <a:solidFill>
          <a:schemeClr val="tx1"/>
        </a:solidFill>
        <a:latin typeface="Arial" charset="0"/>
        <a:ea typeface="ヒラギノ角ゴ Pro W3" charset="-128"/>
        <a:cs typeface="+mn-cs"/>
      </a:defRPr>
    </a:lvl8pPr>
    <a:lvl9pPr marL="3657600" algn="l" defTabSz="914400" rtl="0" eaLnBrk="1" latinLnBrk="0" hangingPunct="1">
      <a:defRPr sz="2400" kern="1200">
        <a:solidFill>
          <a:schemeClr val="tx1"/>
        </a:solidFill>
        <a:latin typeface="Arial" charset="0"/>
        <a:ea typeface="ヒラギノ角ゴ Pro W3" charset="-128"/>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FFFF"/>
    <a:srgbClr val="29343A"/>
    <a:srgbClr val="00213B"/>
    <a:srgbClr val="ACA4B2"/>
    <a:srgbClr val="5B5361"/>
    <a:srgbClr val="DDF0FF"/>
    <a:srgbClr val="003560"/>
    <a:srgbClr val="0067A7"/>
    <a:srgbClr val="003865"/>
    <a:srgbClr val="284F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4899" autoAdjust="0"/>
  </p:normalViewPr>
  <p:slideViewPr>
    <p:cSldViewPr>
      <p:cViewPr>
        <p:scale>
          <a:sx n="100" d="100"/>
          <a:sy n="100" d="100"/>
        </p:scale>
        <p:origin x="-974" y="-274"/>
      </p:cViewPr>
      <p:guideLst>
        <p:guide orient="horz" pos="1620"/>
        <p:guide pos="2880"/>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7607" y="0"/>
            <a:ext cx="2889938" cy="495348"/>
          </a:xfrm>
          <a:prstGeom prst="rect">
            <a:avLst/>
          </a:prstGeom>
        </p:spPr>
        <p:txBody>
          <a:bodyPr vert="horz" lIns="91440" tIns="45720" rIns="91440" bIns="45720" rtlCol="0"/>
          <a:lstStyle>
            <a:lvl1pPr algn="r">
              <a:defRPr sz="1200"/>
            </a:lvl1pPr>
          </a:lstStyle>
          <a:p>
            <a:fld id="{7BCDA20D-EC05-44C6-96CA-51D7E5436D17}" type="datetimeFigureOut">
              <a:rPr lang="en-GB" smtClean="0"/>
              <a:t>29/10/2018</a:t>
            </a:fld>
            <a:endParaRPr lang="en-GB"/>
          </a:p>
        </p:txBody>
      </p:sp>
      <p:sp>
        <p:nvSpPr>
          <p:cNvPr id="4" name="Footer Placeholder 3"/>
          <p:cNvSpPr>
            <a:spLocks noGrp="1"/>
          </p:cNvSpPr>
          <p:nvPr>
            <p:ph type="ftr" sz="quarter" idx="2"/>
          </p:nvPr>
        </p:nvSpPr>
        <p:spPr>
          <a:xfrm>
            <a:off x="0" y="9377317"/>
            <a:ext cx="2889938" cy="49534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7607" y="9377317"/>
            <a:ext cx="2889938" cy="495347"/>
          </a:xfrm>
          <a:prstGeom prst="rect">
            <a:avLst/>
          </a:prstGeom>
        </p:spPr>
        <p:txBody>
          <a:bodyPr vert="horz" lIns="91440" tIns="45720" rIns="91440" bIns="45720" rtlCol="0" anchor="b"/>
          <a:lstStyle>
            <a:lvl1pPr algn="r">
              <a:defRPr sz="1200"/>
            </a:lvl1pPr>
          </a:lstStyle>
          <a:p>
            <a:fld id="{878E7369-E0F9-47AF-A303-427A2AE7A384}" type="slidenum">
              <a:rPr lang="en-GB" smtClean="0"/>
              <a:t>‹#›</a:t>
            </a:fld>
            <a:endParaRPr lang="en-GB"/>
          </a:p>
        </p:txBody>
      </p:sp>
    </p:spTree>
    <p:extLst>
      <p:ext uri="{BB962C8B-B14F-4D97-AF65-F5344CB8AC3E}">
        <p14:creationId xmlns:p14="http://schemas.microsoft.com/office/powerpoint/2010/main" val="4027369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127433B5-D728-E146-B948-C37A5EC05FB8}" type="datetimeFigureOut">
              <a:rPr lang="en-US" smtClean="0"/>
              <a:t>10/29/2018</a:t>
            </a:fld>
            <a:endParaRPr lang="en-US"/>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34A02F00-C535-204F-B4B5-528FB2DC4FE2}" type="slidenum">
              <a:rPr lang="en-US" smtClean="0"/>
              <a:t>‹#›</a:t>
            </a:fld>
            <a:endParaRPr lang="en-US"/>
          </a:p>
        </p:txBody>
      </p:sp>
    </p:spTree>
    <p:extLst>
      <p:ext uri="{BB962C8B-B14F-4D97-AF65-F5344CB8AC3E}">
        <p14:creationId xmlns:p14="http://schemas.microsoft.com/office/powerpoint/2010/main" val="944561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02F00-C535-204F-B4B5-528FB2DC4FE2}" type="slidenum">
              <a:rPr lang="en-US" smtClean="0"/>
              <a:t>9</a:t>
            </a:fld>
            <a:endParaRPr lang="en-US"/>
          </a:p>
        </p:txBody>
      </p:sp>
    </p:spTree>
    <p:extLst>
      <p:ext uri="{BB962C8B-B14F-4D97-AF65-F5344CB8AC3E}">
        <p14:creationId xmlns:p14="http://schemas.microsoft.com/office/powerpoint/2010/main" val="27797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02F00-C535-204F-B4B5-528FB2DC4FE2}" type="slidenum">
              <a:rPr lang="en-US" smtClean="0"/>
              <a:t>10</a:t>
            </a:fld>
            <a:endParaRPr lang="en-US"/>
          </a:p>
        </p:txBody>
      </p:sp>
    </p:spTree>
    <p:extLst>
      <p:ext uri="{BB962C8B-B14F-4D97-AF65-F5344CB8AC3E}">
        <p14:creationId xmlns:p14="http://schemas.microsoft.com/office/powerpoint/2010/main" val="283351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539551" y="1203599"/>
            <a:ext cx="3744417" cy="504055"/>
          </a:xfrm>
          <a:prstGeom prst="rect">
            <a:avLst/>
          </a:prstGeom>
        </p:spPr>
        <p:txBody>
          <a:bodyPr/>
          <a:lstStyle>
            <a:lvl1pPr>
              <a:defRPr>
                <a:solidFill>
                  <a:srgbClr val="003560"/>
                </a:solidFill>
                <a:latin typeface="Arial" charset="0"/>
                <a:ea typeface="Arial" charset="0"/>
                <a:cs typeface="Arial" charset="0"/>
              </a:defRPr>
            </a:lvl1pPr>
          </a:lstStyle>
          <a:p>
            <a:r>
              <a:rPr lang="en-US" sz="2400" dirty="0" smtClean="0"/>
              <a:t>Click to edit Master title style</a:t>
            </a:r>
            <a:endParaRPr lang="en-US" sz="2400" dirty="0"/>
          </a:p>
        </p:txBody>
      </p:sp>
      <p:sp>
        <p:nvSpPr>
          <p:cNvPr id="5" name="Content Placeholder 2"/>
          <p:cNvSpPr>
            <a:spLocks noGrp="1"/>
          </p:cNvSpPr>
          <p:nvPr>
            <p:ph idx="1" hasCustomPrompt="1"/>
          </p:nvPr>
        </p:nvSpPr>
        <p:spPr>
          <a:xfrm>
            <a:off x="539551" y="1851671"/>
            <a:ext cx="3744417" cy="3096343"/>
          </a:xfrm>
          <a:prstGeom prst="rect">
            <a:avLst/>
          </a:prstGeom>
        </p:spPr>
        <p:txBody>
          <a:bodyPr/>
          <a:lstStyle>
            <a:lvl1pPr>
              <a:defRPr sz="1600">
                <a:solidFill>
                  <a:srgbClr val="003560"/>
                </a:solidFill>
                <a:latin typeface="Arial" charset="0"/>
                <a:ea typeface="Arial" charset="0"/>
                <a:cs typeface="Arial" charset="0"/>
              </a:defRPr>
            </a:lvl1pPr>
          </a:lstStyle>
          <a:p>
            <a:r>
              <a:rPr lang="en-US" sz="1400" dirty="0" smtClean="0"/>
              <a:t>Click to add text</a:t>
            </a:r>
            <a:endParaRPr lang="en-US" sz="1400" dirty="0"/>
          </a:p>
        </p:txBody>
      </p:sp>
    </p:spTree>
    <p:extLst>
      <p:ext uri="{BB962C8B-B14F-4D97-AF65-F5344CB8AC3E}">
        <p14:creationId xmlns:p14="http://schemas.microsoft.com/office/powerpoint/2010/main" val="266349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4" name="Title 1"/>
          <p:cNvSpPr>
            <a:spLocks noGrp="1"/>
          </p:cNvSpPr>
          <p:nvPr>
            <p:ph type="title"/>
          </p:nvPr>
        </p:nvSpPr>
        <p:spPr>
          <a:xfrm>
            <a:off x="539551" y="1203599"/>
            <a:ext cx="3744417" cy="504055"/>
          </a:xfrm>
          <a:prstGeom prst="rect">
            <a:avLst/>
          </a:prstGeom>
        </p:spPr>
        <p:txBody>
          <a:bodyPr/>
          <a:lstStyle>
            <a:lvl1pPr>
              <a:defRPr>
                <a:solidFill>
                  <a:srgbClr val="003560"/>
                </a:solidFill>
                <a:latin typeface="Arial" charset="0"/>
                <a:ea typeface="Arial" charset="0"/>
                <a:cs typeface="Arial" charset="0"/>
              </a:defRPr>
            </a:lvl1pPr>
          </a:lstStyle>
          <a:p>
            <a:r>
              <a:rPr lang="en-US" sz="2400" smtClean="0"/>
              <a:t>Click to edit Master title style</a:t>
            </a:r>
            <a:endParaRPr lang="en-US" sz="2400" dirty="0"/>
          </a:p>
        </p:txBody>
      </p:sp>
      <p:sp>
        <p:nvSpPr>
          <p:cNvPr id="5" name="Content Placeholder 2"/>
          <p:cNvSpPr>
            <a:spLocks noGrp="1"/>
          </p:cNvSpPr>
          <p:nvPr>
            <p:ph idx="1" hasCustomPrompt="1"/>
          </p:nvPr>
        </p:nvSpPr>
        <p:spPr>
          <a:xfrm>
            <a:off x="539551" y="1851671"/>
            <a:ext cx="3744417" cy="3096343"/>
          </a:xfrm>
          <a:prstGeom prst="rect">
            <a:avLst/>
          </a:prstGeom>
        </p:spPr>
        <p:txBody>
          <a:bodyPr/>
          <a:lstStyle>
            <a:lvl1pPr>
              <a:defRPr sz="1600">
                <a:solidFill>
                  <a:srgbClr val="003560"/>
                </a:solidFill>
                <a:latin typeface="Arial" charset="0"/>
                <a:ea typeface="Arial" charset="0"/>
                <a:cs typeface="Arial" charset="0"/>
              </a:defRPr>
            </a:lvl1pPr>
          </a:lstStyle>
          <a:p>
            <a:r>
              <a:rPr lang="en-US" sz="1400" dirty="0" smtClean="0"/>
              <a:t>Click to add text</a:t>
            </a:r>
            <a:endParaRPr lang="en-US" sz="1400" dirty="0"/>
          </a:p>
        </p:txBody>
      </p:sp>
    </p:spTree>
    <p:extLst>
      <p:ext uri="{BB962C8B-B14F-4D97-AF65-F5344CB8AC3E}">
        <p14:creationId xmlns:p14="http://schemas.microsoft.com/office/powerpoint/2010/main" val="1174781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539552" y="1203600"/>
            <a:ext cx="3744417" cy="504055"/>
          </a:xfrm>
          <a:prstGeom prst="rect">
            <a:avLst/>
          </a:prstGeom>
        </p:spPr>
        <p:txBody>
          <a:bodyPr/>
          <a:lstStyle>
            <a:lvl1pPr>
              <a:defRPr>
                <a:solidFill>
                  <a:srgbClr val="00213B"/>
                </a:solidFill>
                <a:latin typeface="Arial" charset="0"/>
                <a:ea typeface="Arial" charset="0"/>
                <a:cs typeface="Arial" charset="0"/>
              </a:defRPr>
            </a:lvl1pPr>
          </a:lstStyle>
          <a:p>
            <a:r>
              <a:rPr lang="en-US" sz="2400" dirty="0" smtClean="0"/>
              <a:t>Click to edit Master title style</a:t>
            </a:r>
            <a:endParaRPr lang="en-US" sz="2400" dirty="0"/>
          </a:p>
        </p:txBody>
      </p:sp>
      <p:sp>
        <p:nvSpPr>
          <p:cNvPr id="5" name="Content Placeholder 2"/>
          <p:cNvSpPr>
            <a:spLocks noGrp="1"/>
          </p:cNvSpPr>
          <p:nvPr>
            <p:ph idx="1" hasCustomPrompt="1"/>
          </p:nvPr>
        </p:nvSpPr>
        <p:spPr>
          <a:xfrm>
            <a:off x="539552" y="1851672"/>
            <a:ext cx="3744417" cy="3096343"/>
          </a:xfrm>
          <a:prstGeom prst="rect">
            <a:avLst/>
          </a:prstGeom>
        </p:spPr>
        <p:txBody>
          <a:bodyPr/>
          <a:lstStyle>
            <a:lvl1pPr>
              <a:defRPr sz="1600">
                <a:solidFill>
                  <a:srgbClr val="00213B"/>
                </a:solidFill>
                <a:latin typeface="Arial" charset="0"/>
                <a:ea typeface="Arial" charset="0"/>
                <a:cs typeface="Arial" charset="0"/>
              </a:defRPr>
            </a:lvl1pPr>
          </a:lstStyle>
          <a:p>
            <a:r>
              <a:rPr lang="en-US" sz="1400" dirty="0" smtClean="0"/>
              <a:t>Click to add text</a:t>
            </a:r>
            <a:endParaRPr lang="en-US" sz="1400"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30400"/>
            <a:ext cx="1876907" cy="831600"/>
          </a:xfrm>
          <a:prstGeom prst="rect">
            <a:avLst/>
          </a:prstGeom>
        </p:spPr>
      </p:pic>
    </p:spTree>
    <p:extLst>
      <p:ext uri="{BB962C8B-B14F-4D97-AF65-F5344CB8AC3E}">
        <p14:creationId xmlns:p14="http://schemas.microsoft.com/office/powerpoint/2010/main" val="551962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4" name="Title 1"/>
          <p:cNvSpPr>
            <a:spLocks noGrp="1"/>
          </p:cNvSpPr>
          <p:nvPr>
            <p:ph type="title"/>
          </p:nvPr>
        </p:nvSpPr>
        <p:spPr>
          <a:xfrm>
            <a:off x="539552" y="1203600"/>
            <a:ext cx="3744417" cy="504055"/>
          </a:xfrm>
          <a:prstGeom prst="rect">
            <a:avLst/>
          </a:prstGeom>
        </p:spPr>
        <p:txBody>
          <a:bodyPr/>
          <a:lstStyle>
            <a:lvl1pPr>
              <a:defRPr>
                <a:solidFill>
                  <a:srgbClr val="003560"/>
                </a:solidFill>
                <a:latin typeface="Arial" charset="0"/>
                <a:ea typeface="Arial" charset="0"/>
                <a:cs typeface="Arial" charset="0"/>
              </a:defRPr>
            </a:lvl1pPr>
          </a:lstStyle>
          <a:p>
            <a:r>
              <a:rPr lang="en-US" sz="2400" smtClean="0"/>
              <a:t>Click to edit Master title style</a:t>
            </a:r>
            <a:endParaRPr lang="en-US" sz="2400" dirty="0"/>
          </a:p>
        </p:txBody>
      </p:sp>
      <p:sp>
        <p:nvSpPr>
          <p:cNvPr id="5" name="Content Placeholder 2"/>
          <p:cNvSpPr>
            <a:spLocks noGrp="1"/>
          </p:cNvSpPr>
          <p:nvPr>
            <p:ph idx="1" hasCustomPrompt="1"/>
          </p:nvPr>
        </p:nvSpPr>
        <p:spPr>
          <a:xfrm>
            <a:off x="539552" y="1851672"/>
            <a:ext cx="3744417" cy="3096343"/>
          </a:xfrm>
          <a:prstGeom prst="rect">
            <a:avLst/>
          </a:prstGeom>
        </p:spPr>
        <p:txBody>
          <a:bodyPr/>
          <a:lstStyle>
            <a:lvl1pPr>
              <a:defRPr sz="1600">
                <a:solidFill>
                  <a:srgbClr val="003560"/>
                </a:solidFill>
                <a:latin typeface="Arial" charset="0"/>
                <a:ea typeface="Arial" charset="0"/>
                <a:cs typeface="Arial" charset="0"/>
              </a:defRPr>
            </a:lvl1pPr>
          </a:lstStyle>
          <a:p>
            <a:r>
              <a:rPr lang="en-US" sz="1400" dirty="0" smtClean="0"/>
              <a:t>Click to add text</a:t>
            </a:r>
            <a:endParaRPr lang="en-US" sz="1400" dirty="0"/>
          </a:p>
        </p:txBody>
      </p:sp>
    </p:spTree>
    <p:extLst>
      <p:ext uri="{BB962C8B-B14F-4D97-AF65-F5344CB8AC3E}">
        <p14:creationId xmlns:p14="http://schemas.microsoft.com/office/powerpoint/2010/main" val="274259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p:nvPr>
        </p:nvSpPr>
        <p:spPr>
          <a:xfrm>
            <a:off x="539551" y="1203599"/>
            <a:ext cx="3744417" cy="504055"/>
          </a:xfrm>
          <a:prstGeom prst="rect">
            <a:avLst/>
          </a:prstGeom>
        </p:spPr>
        <p:txBody>
          <a:bodyPr/>
          <a:lstStyle>
            <a:lvl1pPr>
              <a:defRPr>
                <a:solidFill>
                  <a:srgbClr val="00213B"/>
                </a:solidFill>
                <a:latin typeface="Arial" charset="0"/>
                <a:ea typeface="Arial" charset="0"/>
                <a:cs typeface="Arial" charset="0"/>
              </a:defRPr>
            </a:lvl1pPr>
          </a:lstStyle>
          <a:p>
            <a:r>
              <a:rPr lang="en-US" sz="2400" dirty="0"/>
              <a:t>Click to edit Master title style</a:t>
            </a:r>
          </a:p>
        </p:txBody>
      </p:sp>
      <p:sp>
        <p:nvSpPr>
          <p:cNvPr id="5" name="Content Placeholder 2"/>
          <p:cNvSpPr>
            <a:spLocks noGrp="1"/>
          </p:cNvSpPr>
          <p:nvPr>
            <p:ph idx="1" hasCustomPrompt="1"/>
          </p:nvPr>
        </p:nvSpPr>
        <p:spPr>
          <a:xfrm>
            <a:off x="539551" y="1851671"/>
            <a:ext cx="3744417" cy="3096343"/>
          </a:xfrm>
          <a:prstGeom prst="rect">
            <a:avLst/>
          </a:prstGeom>
        </p:spPr>
        <p:txBody>
          <a:bodyPr/>
          <a:lstStyle>
            <a:lvl1pPr>
              <a:defRPr sz="1600">
                <a:solidFill>
                  <a:srgbClr val="00213B"/>
                </a:solidFill>
                <a:latin typeface="Arial" charset="0"/>
                <a:ea typeface="Arial" charset="0"/>
                <a:cs typeface="Arial" charset="0"/>
              </a:defRPr>
            </a:lvl1pPr>
          </a:lstStyle>
          <a:p>
            <a:r>
              <a:rPr lang="en-US" sz="1400" dirty="0"/>
              <a:t>Click to add text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30400"/>
            <a:ext cx="1876907" cy="831600"/>
          </a:xfrm>
          <a:prstGeom prst="rect">
            <a:avLst/>
          </a:prstGeom>
        </p:spPr>
      </p:pic>
    </p:spTree>
    <p:extLst>
      <p:ext uri="{BB962C8B-B14F-4D97-AF65-F5344CB8AC3E}">
        <p14:creationId xmlns:p14="http://schemas.microsoft.com/office/powerpoint/2010/main" val="2797250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4" name="Title 1"/>
          <p:cNvSpPr>
            <a:spLocks noGrp="1"/>
          </p:cNvSpPr>
          <p:nvPr>
            <p:ph type="title"/>
          </p:nvPr>
        </p:nvSpPr>
        <p:spPr>
          <a:xfrm>
            <a:off x="539551" y="1203599"/>
            <a:ext cx="3744417" cy="504055"/>
          </a:xfrm>
          <a:prstGeom prst="rect">
            <a:avLst/>
          </a:prstGeom>
        </p:spPr>
        <p:txBody>
          <a:bodyPr/>
          <a:lstStyle>
            <a:lvl1pPr>
              <a:defRPr>
                <a:solidFill>
                  <a:srgbClr val="003560"/>
                </a:solidFill>
                <a:latin typeface="Arial" charset="0"/>
                <a:ea typeface="Arial" charset="0"/>
                <a:cs typeface="Arial" charset="0"/>
              </a:defRPr>
            </a:lvl1pPr>
          </a:lstStyle>
          <a:p>
            <a:r>
              <a:rPr lang="en-US" sz="2400"/>
              <a:t>Click to edit Master title style</a:t>
            </a:r>
            <a:endParaRPr lang="en-US" sz="2400" dirty="0"/>
          </a:p>
        </p:txBody>
      </p:sp>
      <p:sp>
        <p:nvSpPr>
          <p:cNvPr id="5" name="Content Placeholder 2"/>
          <p:cNvSpPr>
            <a:spLocks noGrp="1"/>
          </p:cNvSpPr>
          <p:nvPr>
            <p:ph idx="1" hasCustomPrompt="1"/>
          </p:nvPr>
        </p:nvSpPr>
        <p:spPr>
          <a:xfrm>
            <a:off x="539551" y="1851671"/>
            <a:ext cx="3744417" cy="3096343"/>
          </a:xfrm>
          <a:prstGeom prst="rect">
            <a:avLst/>
          </a:prstGeom>
        </p:spPr>
        <p:txBody>
          <a:bodyPr/>
          <a:lstStyle>
            <a:lvl1pPr>
              <a:defRPr sz="1600">
                <a:solidFill>
                  <a:srgbClr val="003560"/>
                </a:solidFill>
                <a:latin typeface="Arial" charset="0"/>
                <a:ea typeface="Arial" charset="0"/>
                <a:cs typeface="Arial" charset="0"/>
              </a:defRPr>
            </a:lvl1pPr>
          </a:lstStyle>
          <a:p>
            <a:r>
              <a:rPr lang="en-US" sz="1400" dirty="0"/>
              <a:t>Click to add text</a:t>
            </a:r>
          </a:p>
        </p:txBody>
      </p:sp>
    </p:spTree>
    <p:extLst>
      <p:ext uri="{BB962C8B-B14F-4D97-AF65-F5344CB8AC3E}">
        <p14:creationId xmlns:p14="http://schemas.microsoft.com/office/powerpoint/2010/main" val="36741529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65" r:id="rId1"/>
    <p:sldLayoutId id="2147483866" r:id="rId2"/>
  </p:sldLayoutIdLst>
  <p:timing>
    <p:tnLst>
      <p:par>
        <p:cTn id="1" dur="indefinite" restart="never" nodeType="tmRoot"/>
      </p:par>
    </p:tnLst>
  </p:timing>
  <p:txStyles>
    <p:titleStyle>
      <a:lvl1pPr algn="l" rtl="0" eaLnBrk="1" fontAlgn="base" hangingPunct="1">
        <a:lnSpc>
          <a:spcPct val="90000"/>
        </a:lnSpc>
        <a:spcBef>
          <a:spcPct val="0"/>
        </a:spcBef>
        <a:spcAft>
          <a:spcPct val="0"/>
        </a:spcAft>
        <a:defRPr sz="2800" b="1" spc="-10">
          <a:solidFill>
            <a:srgbClr val="483F6A"/>
          </a:solidFill>
          <a:latin typeface="Times New Roman"/>
          <a:ea typeface="ヒラギノ角ゴ Pro W3" charset="0"/>
          <a:cs typeface="Times New Roman"/>
        </a:defRPr>
      </a:lvl1pPr>
      <a:lvl2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2pPr>
      <a:lvl3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3pPr>
      <a:lvl4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4pPr>
      <a:lvl5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5pPr>
      <a:lvl6pPr marL="4572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879136"/>
      </p:ext>
    </p:extLst>
  </p:cSld>
  <p:clrMap bg1="lt1" tx1="dk1" bg2="lt2" tx2="dk2" accent1="accent1" accent2="accent2" accent3="accent3" accent4="accent4" accent5="accent5" accent6="accent6" hlink="hlink" folHlink="folHlink"/>
  <p:sldLayoutIdLst>
    <p:sldLayoutId id="2147483868" r:id="rId1"/>
    <p:sldLayoutId id="2147483869" r:id="rId2"/>
  </p:sldLayoutIdLst>
  <p:timing>
    <p:tnLst>
      <p:par>
        <p:cTn id="1" dur="indefinite" restart="never" nodeType="tmRoot"/>
      </p:par>
    </p:tnLst>
  </p:timing>
  <p:txStyles>
    <p:titleStyle>
      <a:lvl1pPr algn="l" rtl="0" eaLnBrk="1" fontAlgn="base" hangingPunct="1">
        <a:lnSpc>
          <a:spcPct val="90000"/>
        </a:lnSpc>
        <a:spcBef>
          <a:spcPct val="0"/>
        </a:spcBef>
        <a:spcAft>
          <a:spcPct val="0"/>
        </a:spcAft>
        <a:defRPr sz="2800" b="1" spc="-10">
          <a:solidFill>
            <a:srgbClr val="483F6A"/>
          </a:solidFill>
          <a:latin typeface="Times New Roman"/>
          <a:ea typeface="ヒラギノ角ゴ Pro W3" charset="0"/>
          <a:cs typeface="Times New Roman"/>
        </a:defRPr>
      </a:lvl1pPr>
      <a:lvl2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2pPr>
      <a:lvl3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3pPr>
      <a:lvl4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4pPr>
      <a:lvl5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5pPr>
      <a:lvl6pPr marL="457189"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6pPr>
      <a:lvl7pPr marL="914378"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7pPr>
      <a:lvl8pPr marL="1371566"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8pPr>
      <a:lvl9pPr marL="1828754"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9pPr>
    </p:titleStyle>
    <p:bodyStyle>
      <a:lvl1pPr marL="342892" indent="-342892"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189"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378"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566"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754"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537" indent="-228594" algn="l" rtl="0" eaLnBrk="1" fontAlgn="base" hangingPunct="1">
        <a:spcBef>
          <a:spcPct val="20000"/>
        </a:spcBef>
        <a:spcAft>
          <a:spcPct val="0"/>
        </a:spcAft>
        <a:buChar char="»"/>
        <a:defRPr sz="1600">
          <a:solidFill>
            <a:srgbClr val="00213B"/>
          </a:solidFill>
          <a:latin typeface="+mn-lt"/>
          <a:ea typeface="+mn-ea"/>
        </a:defRPr>
      </a:lvl6pPr>
      <a:lvl7pPr marL="2971726" indent="-228594" algn="l" rtl="0" eaLnBrk="1" fontAlgn="base" hangingPunct="1">
        <a:spcBef>
          <a:spcPct val="20000"/>
        </a:spcBef>
        <a:spcAft>
          <a:spcPct val="0"/>
        </a:spcAft>
        <a:buChar char="»"/>
        <a:defRPr sz="1600">
          <a:solidFill>
            <a:srgbClr val="00213B"/>
          </a:solidFill>
          <a:latin typeface="+mn-lt"/>
          <a:ea typeface="+mn-ea"/>
        </a:defRPr>
      </a:lvl7pPr>
      <a:lvl8pPr marL="3428915" indent="-228594" algn="l" rtl="0" eaLnBrk="1" fontAlgn="base" hangingPunct="1">
        <a:spcBef>
          <a:spcPct val="20000"/>
        </a:spcBef>
        <a:spcAft>
          <a:spcPct val="0"/>
        </a:spcAft>
        <a:buChar char="»"/>
        <a:defRPr sz="1600">
          <a:solidFill>
            <a:srgbClr val="00213B"/>
          </a:solidFill>
          <a:latin typeface="+mn-lt"/>
          <a:ea typeface="+mn-ea"/>
        </a:defRPr>
      </a:lvl8pPr>
      <a:lvl9pPr marL="3886103" indent="-228594" algn="l" rtl="0" eaLnBrk="1" fontAlgn="base" hangingPunct="1">
        <a:spcBef>
          <a:spcPct val="20000"/>
        </a:spcBef>
        <a:spcAft>
          <a:spcPct val="0"/>
        </a:spcAft>
        <a:buChar char="»"/>
        <a:defRPr sz="1600">
          <a:solidFill>
            <a:srgbClr val="00213B"/>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568349"/>
      </p:ext>
    </p:extLst>
  </p:cSld>
  <p:clrMap bg1="lt1" tx1="dk1" bg2="lt2" tx2="dk2" accent1="accent1" accent2="accent2" accent3="accent3" accent4="accent4" accent5="accent5" accent6="accent6" hlink="hlink" folHlink="folHlink"/>
  <p:sldLayoutIdLst>
    <p:sldLayoutId id="2147483902" r:id="rId1"/>
    <p:sldLayoutId id="2147483903" r:id="rId2"/>
  </p:sldLayoutIdLst>
  <p:txStyles>
    <p:titleStyle>
      <a:lvl1pPr algn="l" rtl="0" eaLnBrk="1" fontAlgn="base" hangingPunct="1">
        <a:lnSpc>
          <a:spcPct val="90000"/>
        </a:lnSpc>
        <a:spcBef>
          <a:spcPct val="0"/>
        </a:spcBef>
        <a:spcAft>
          <a:spcPct val="0"/>
        </a:spcAft>
        <a:defRPr sz="2800" b="1" spc="-10">
          <a:solidFill>
            <a:srgbClr val="483F6A"/>
          </a:solidFill>
          <a:latin typeface="Times New Roman"/>
          <a:ea typeface="ヒラギノ角ゴ Pro W3" charset="0"/>
          <a:cs typeface="Times New Roman"/>
        </a:defRPr>
      </a:lvl1pPr>
      <a:lvl2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2pPr>
      <a:lvl3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3pPr>
      <a:lvl4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4pPr>
      <a:lvl5pPr algn="l" rtl="0" eaLnBrk="1" fontAlgn="base" hangingPunct="1">
        <a:lnSpc>
          <a:spcPct val="90000"/>
        </a:lnSpc>
        <a:spcBef>
          <a:spcPct val="0"/>
        </a:spcBef>
        <a:spcAft>
          <a:spcPct val="0"/>
        </a:spcAft>
        <a:defRPr sz="2800" b="1">
          <a:solidFill>
            <a:srgbClr val="483F6A"/>
          </a:solidFill>
          <a:latin typeface="Times New Roman" charset="0"/>
          <a:ea typeface="ヒラギノ角ゴ Pro W3" charset="0"/>
          <a:cs typeface="Times New Roman" pitchFamily="18" charset="0"/>
        </a:defRPr>
      </a:lvl5pPr>
      <a:lvl6pPr marL="4572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6pPr>
      <a:lvl7pPr marL="9144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7pPr>
      <a:lvl8pPr marL="13716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8pPr>
      <a:lvl9pPr marL="1828800" algn="l" rtl="0" eaLnBrk="1" fontAlgn="base" hangingPunct="1">
        <a:spcBef>
          <a:spcPct val="0"/>
        </a:spcBef>
        <a:spcAft>
          <a:spcPct val="0"/>
        </a:spcAft>
        <a:defRPr sz="2800" b="1">
          <a:solidFill>
            <a:srgbClr val="00213B"/>
          </a:solidFill>
          <a:latin typeface="Arial" charset="0"/>
          <a:ea typeface="ＭＳ Ｐゴシック" charset="-128"/>
          <a:cs typeface="ＭＳ Ｐゴシック" charset="-128"/>
        </a:defRPr>
      </a:lvl9pPr>
    </p:titleStyle>
    <p:bodyStyle>
      <a:lvl1pPr marL="342900" indent="-342900" algn="l" rtl="0" eaLnBrk="1" fontAlgn="base" hangingPunct="1">
        <a:spcBef>
          <a:spcPct val="20000"/>
        </a:spcBef>
        <a:spcAft>
          <a:spcPct val="0"/>
        </a:spcAft>
        <a:defRPr sz="1600">
          <a:solidFill>
            <a:srgbClr val="4F5961"/>
          </a:solidFill>
          <a:latin typeface="+mn-lt"/>
          <a:ea typeface="ヒラギノ角ゴ Pro W3" charset="0"/>
          <a:cs typeface="ヒラギノ角ゴ Pro W3" charset="0"/>
        </a:defRPr>
      </a:lvl1pPr>
      <a:lvl2pPr marL="457200" algn="l" rtl="0" eaLnBrk="1" fontAlgn="base" hangingPunct="1">
        <a:spcBef>
          <a:spcPct val="20000"/>
        </a:spcBef>
        <a:spcAft>
          <a:spcPct val="0"/>
        </a:spcAft>
        <a:defRPr sz="1200">
          <a:solidFill>
            <a:srgbClr val="00213B"/>
          </a:solidFill>
          <a:latin typeface="+mn-lt"/>
          <a:ea typeface="ヒラギノ角ゴ Pro W3" charset="0"/>
          <a:cs typeface="ＭＳ Ｐゴシック" charset="0"/>
        </a:defRPr>
      </a:lvl2pPr>
      <a:lvl3pPr marL="914400" algn="l" rtl="0" eaLnBrk="1" fontAlgn="base" hangingPunct="1">
        <a:spcBef>
          <a:spcPct val="20000"/>
        </a:spcBef>
        <a:spcAft>
          <a:spcPct val="0"/>
        </a:spcAft>
        <a:defRPr sz="1200" b="1">
          <a:solidFill>
            <a:srgbClr val="00213B"/>
          </a:solidFill>
          <a:latin typeface="+mn-lt"/>
          <a:ea typeface="ＭＳ Ｐゴシック" charset="0"/>
          <a:cs typeface="ＭＳ Ｐゴシック" charset="0"/>
        </a:defRPr>
      </a:lvl3pPr>
      <a:lvl4pPr marL="13716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4pPr>
      <a:lvl5pPr marL="1828800" algn="l" rtl="0" eaLnBrk="1" fontAlgn="base" hangingPunct="1">
        <a:spcBef>
          <a:spcPct val="20000"/>
        </a:spcBef>
        <a:spcAft>
          <a:spcPct val="0"/>
        </a:spcAft>
        <a:defRPr sz="1200">
          <a:solidFill>
            <a:srgbClr val="00213B"/>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mailto:Murray.Pittock@glasgow.ac.uk" TargetMode="External"/><Relationship Id="rId2" Type="http://schemas.openxmlformats.org/officeDocument/2006/relationships/image" Target="../media/image3.jpg"/><Relationship Id="rId1" Type="http://schemas.openxmlformats.org/officeDocument/2006/relationships/slideLayout" Target="../slideLayouts/slideLayout5.xml"/><Relationship Id="rId6" Type="http://schemas.openxmlformats.org/officeDocument/2006/relationships/image" Target="../media/image13.tiff"/><Relationship Id="rId5" Type="http://schemas.openxmlformats.org/officeDocument/2006/relationships/image" Target="../media/image12.tiff"/><Relationship Id="rId4" Type="http://schemas.openxmlformats.org/officeDocument/2006/relationships/image" Target="../media/image11.tiff"/></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3.jpg"/><Relationship Id="rId1" Type="http://schemas.openxmlformats.org/officeDocument/2006/relationships/slideLayout" Target="../slideLayouts/slideLayout5.xml"/><Relationship Id="rId4" Type="http://schemas.openxmlformats.org/officeDocument/2006/relationships/image" Target="../media/image7.tiff"/></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9.tiff"/><Relationship Id="rId4"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36562"/>
            <a:ext cx="9144000" cy="5143500"/>
          </a:xfrm>
          <a:prstGeom prst="rect">
            <a:avLst/>
          </a:prstGeom>
        </p:spPr>
      </p:pic>
      <p:sp>
        <p:nvSpPr>
          <p:cNvPr id="5" name="Title 1"/>
          <p:cNvSpPr>
            <a:spLocks noGrp="1"/>
          </p:cNvSpPr>
          <p:nvPr>
            <p:ph type="title"/>
          </p:nvPr>
        </p:nvSpPr>
        <p:spPr>
          <a:xfrm>
            <a:off x="467546" y="1131590"/>
            <a:ext cx="6336702" cy="1320800"/>
          </a:xfrm>
          <a:prstGeom prst="rect">
            <a:avLst/>
          </a:prstGeom>
        </p:spPr>
        <p:txBody>
          <a:bodyPr/>
          <a:lstStyle/>
          <a:p>
            <a:pPr>
              <a:defRPr/>
            </a:pPr>
            <a:r>
              <a:rPr lang="en-US" sz="3600" dirty="0" smtClean="0">
                <a:ea typeface="+mj-ea"/>
              </a:rPr>
              <a:t>ROBERT BURNS AND THE SCOTTISH ECONOMY</a:t>
            </a:r>
            <a:endParaRPr lang="en-US" sz="3600" dirty="0">
              <a:ea typeface="+mj-ea"/>
            </a:endParaRPr>
          </a:p>
        </p:txBody>
      </p:sp>
      <p:sp>
        <p:nvSpPr>
          <p:cNvPr id="6" name="Content Placeholder 2"/>
          <p:cNvSpPr>
            <a:spLocks noGrp="1"/>
          </p:cNvSpPr>
          <p:nvPr>
            <p:ph idx="4294967295"/>
          </p:nvPr>
        </p:nvSpPr>
        <p:spPr bwMode="auto">
          <a:xfrm>
            <a:off x="467546" y="2205660"/>
            <a:ext cx="5904654" cy="10080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a:spcBef>
                <a:spcPts val="0"/>
              </a:spcBef>
            </a:pPr>
            <a:r>
              <a:rPr lang="en-US" altLang="en-US" sz="1800" dirty="0" smtClean="0">
                <a:solidFill>
                  <a:schemeClr val="tx1"/>
                </a:solidFill>
                <a:latin typeface="Arial" charset="0"/>
                <a:ea typeface="ヒラギノ角ゴ Pro W3" charset="-128"/>
                <a:cs typeface="ヒラギノ角ゴ Pro W3" charset="-128"/>
              </a:rPr>
              <a:t>Professor Murray </a:t>
            </a:r>
            <a:r>
              <a:rPr lang="en-US" altLang="en-US" sz="1800" dirty="0" err="1" smtClean="0">
                <a:solidFill>
                  <a:schemeClr val="tx1"/>
                </a:solidFill>
                <a:latin typeface="Arial" charset="0"/>
                <a:ea typeface="ヒラギノ角ゴ Pro W3" charset="-128"/>
                <a:cs typeface="ヒラギノ角ゴ Pro W3" charset="-128"/>
              </a:rPr>
              <a:t>Pittock</a:t>
            </a:r>
            <a:r>
              <a:rPr lang="en-US" altLang="en-US" sz="1800" dirty="0" smtClean="0">
                <a:solidFill>
                  <a:schemeClr val="tx1"/>
                </a:solidFill>
                <a:latin typeface="Arial" charset="0"/>
                <a:ea typeface="ヒラギノ角ゴ Pro W3" charset="-128"/>
                <a:cs typeface="ヒラギノ角ゴ Pro W3" charset="-128"/>
              </a:rPr>
              <a:t>, Pro Vice-Principal, Centre for Robert Burns Studies</a:t>
            </a:r>
          </a:p>
          <a:p>
            <a:pPr>
              <a:spcBef>
                <a:spcPts val="0"/>
              </a:spcBef>
            </a:pPr>
            <a:r>
              <a:rPr lang="en-US" altLang="en-US" sz="1800" dirty="0" smtClean="0">
                <a:solidFill>
                  <a:schemeClr val="tx1"/>
                </a:solidFill>
                <a:latin typeface="Arial" charset="0"/>
                <a:ea typeface="ヒラギノ角ゴ Pro W3" charset="-128"/>
                <a:cs typeface="ヒラギノ角ゴ Pro W3" charset="-128"/>
              </a:rPr>
              <a:t>Funded by Scottish Government, Economic Development Directorate (Enterprise and Cities)</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8749"/>
            <a:ext cx="1868783" cy="828000"/>
          </a:xfrm>
          <a:prstGeom prst="rect">
            <a:avLst/>
          </a:prstGeom>
        </p:spPr>
      </p:pic>
    </p:spTree>
    <p:extLst>
      <p:ext uri="{BB962C8B-B14F-4D97-AF65-F5344CB8AC3E}">
        <p14:creationId xmlns:p14="http://schemas.microsoft.com/office/powerpoint/2010/main" val="5877722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 Placeholder 3"/>
          <p:cNvSpPr txBox="1">
            <a:spLocks/>
          </p:cNvSpPr>
          <p:nvPr/>
        </p:nvSpPr>
        <p:spPr>
          <a:xfrm>
            <a:off x="0" y="1059582"/>
            <a:ext cx="7308304" cy="4083918"/>
          </a:xfrm>
          <a:prstGeom prst="rect">
            <a:avLst/>
          </a:prstGeom>
          <a:solidFill>
            <a:srgbClr val="FFFFFE">
              <a:alpha val="80000"/>
            </a:srgbClr>
          </a:solidFill>
        </p:spPr>
        <p:txBody>
          <a:bodyPr vert="horz" lIns="108000" tIns="108000" rIns="108000" bIns="108000"/>
          <a:lstStyle>
            <a:lvl1pPr marL="342900" indent="-342900" algn="l" rtl="0" eaLnBrk="1" fontAlgn="base" hangingPunct="1">
              <a:spcBef>
                <a:spcPct val="20000"/>
              </a:spcBef>
              <a:spcAft>
                <a:spcPct val="0"/>
              </a:spcAft>
              <a:defRPr sz="2000">
                <a:solidFill>
                  <a:srgbClr val="002542"/>
                </a:solidFill>
                <a:latin typeface="+mn-lt"/>
                <a:ea typeface="MS PGothic" panose="020B0600070205080204" pitchFamily="34" charset="-128"/>
                <a:cs typeface="+mn-cs"/>
              </a:defRPr>
            </a:lvl1pPr>
            <a:lvl2pPr marL="457200" algn="l" rtl="0" eaLnBrk="1" fontAlgn="base" hangingPunct="1">
              <a:spcBef>
                <a:spcPct val="20000"/>
              </a:spcBef>
              <a:spcAft>
                <a:spcPct val="0"/>
              </a:spcAft>
              <a:defRPr sz="1800">
                <a:solidFill>
                  <a:srgbClr val="002542"/>
                </a:solidFill>
                <a:latin typeface="+mn-lt"/>
                <a:ea typeface="MS PGothic" panose="020B0600070205080204" pitchFamily="34" charset="-128"/>
                <a:cs typeface="ＭＳ Ｐゴシック" charset="0"/>
              </a:defRPr>
            </a:lvl2pPr>
            <a:lvl3pPr marL="914400" algn="l" rtl="0" eaLnBrk="1" fontAlgn="base" hangingPunct="1">
              <a:spcBef>
                <a:spcPct val="20000"/>
              </a:spcBef>
              <a:spcAft>
                <a:spcPct val="0"/>
              </a:spcAft>
              <a:defRPr sz="1400" b="1">
                <a:solidFill>
                  <a:srgbClr val="002542"/>
                </a:solidFill>
                <a:latin typeface="+mn-lt"/>
                <a:ea typeface="MS PGothic" panose="020B0600070205080204" pitchFamily="34" charset="-128"/>
                <a:cs typeface="ＭＳ Ｐゴシック" charset="0"/>
              </a:defRPr>
            </a:lvl3pPr>
            <a:lvl4pPr marL="1371600" algn="l" rtl="0" eaLnBrk="1" fontAlgn="base" hangingPunct="1">
              <a:spcBef>
                <a:spcPct val="20000"/>
              </a:spcBef>
              <a:spcAft>
                <a:spcPct val="0"/>
              </a:spcAft>
              <a:defRPr sz="1200">
                <a:solidFill>
                  <a:srgbClr val="002542"/>
                </a:solidFill>
                <a:latin typeface="+mn-lt"/>
                <a:ea typeface="MS PGothic" panose="020B0600070205080204" pitchFamily="34" charset="-128"/>
                <a:cs typeface="ＭＳ Ｐゴシック" charset="0"/>
              </a:defRPr>
            </a:lvl4pPr>
            <a:lvl5pPr marL="1828800" algn="l" rtl="0" eaLnBrk="1" fontAlgn="base" hangingPunct="1">
              <a:spcBef>
                <a:spcPct val="20000"/>
              </a:spcBef>
              <a:spcAft>
                <a:spcPct val="0"/>
              </a:spcAft>
              <a:defRPr sz="1000">
                <a:solidFill>
                  <a:srgbClr val="002542"/>
                </a:solidFill>
                <a:latin typeface="+mn-lt"/>
                <a:ea typeface="MS PGothic" panose="020B0600070205080204" pitchFamily="34" charset="-128"/>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357187" marR="0" lvl="1" algn="l" defTabSz="914400" rtl="0" eaLnBrk="1" fontAlgn="base" latinLnBrk="0" hangingPunct="1">
              <a:lnSpc>
                <a:spcPct val="114000"/>
              </a:lnSpc>
              <a:spcBef>
                <a:spcPts val="0"/>
              </a:spcBef>
              <a:spcAft>
                <a:spcPts val="600"/>
              </a:spcAft>
              <a:buClrTx/>
              <a:buSzTx/>
              <a:tabLst/>
              <a:defRPr/>
            </a:pPr>
            <a:endParaRPr lang="en-GB" sz="1600" b="1" kern="0" dirty="0">
              <a:solidFill>
                <a:srgbClr val="00213B"/>
              </a:solidFill>
              <a:latin typeface="Garamond"/>
              <a:ea typeface="Garamond" charset="0"/>
              <a:cs typeface="Garamond"/>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59582"/>
            <a:ext cx="7308304" cy="5688632"/>
          </a:xfrm>
          <a:prstGeom prst="rect">
            <a:avLst/>
          </a:prstGeom>
        </p:spPr>
      </p:pic>
    </p:spTree>
    <p:extLst>
      <p:ext uri="{BB962C8B-B14F-4D97-AF65-F5344CB8AC3E}">
        <p14:creationId xmlns:p14="http://schemas.microsoft.com/office/powerpoint/2010/main" val="55570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3"/>
          <p:cNvSpPr txBox="1">
            <a:spLocks/>
          </p:cNvSpPr>
          <p:nvPr/>
        </p:nvSpPr>
        <p:spPr>
          <a:xfrm>
            <a:off x="0" y="1203598"/>
            <a:ext cx="7524328" cy="3939902"/>
          </a:xfrm>
          <a:prstGeom prst="rect">
            <a:avLst/>
          </a:prstGeom>
          <a:solidFill>
            <a:srgbClr val="FFFFFE">
              <a:alpha val="80000"/>
            </a:srgbClr>
          </a:solidFill>
        </p:spPr>
        <p:txBody>
          <a:bodyPr vert="horz" lIns="108000" tIns="108000" rIns="108000" bIns="108000"/>
          <a:lstStyle>
            <a:lvl1pPr marL="342900" indent="-342900" algn="l" rtl="0" eaLnBrk="1" fontAlgn="base" hangingPunct="1">
              <a:spcBef>
                <a:spcPct val="20000"/>
              </a:spcBef>
              <a:spcAft>
                <a:spcPct val="0"/>
              </a:spcAft>
              <a:defRPr sz="2000">
                <a:solidFill>
                  <a:srgbClr val="002542"/>
                </a:solidFill>
                <a:latin typeface="+mn-lt"/>
                <a:ea typeface="MS PGothic" panose="020B0600070205080204" pitchFamily="34" charset="-128"/>
                <a:cs typeface="+mn-cs"/>
              </a:defRPr>
            </a:lvl1pPr>
            <a:lvl2pPr marL="457200" algn="l" rtl="0" eaLnBrk="1" fontAlgn="base" hangingPunct="1">
              <a:spcBef>
                <a:spcPct val="20000"/>
              </a:spcBef>
              <a:spcAft>
                <a:spcPct val="0"/>
              </a:spcAft>
              <a:defRPr sz="1800">
                <a:solidFill>
                  <a:srgbClr val="002542"/>
                </a:solidFill>
                <a:latin typeface="+mn-lt"/>
                <a:ea typeface="MS PGothic" panose="020B0600070205080204" pitchFamily="34" charset="-128"/>
                <a:cs typeface="ＭＳ Ｐゴシック" charset="0"/>
              </a:defRPr>
            </a:lvl2pPr>
            <a:lvl3pPr marL="914400" algn="l" rtl="0" eaLnBrk="1" fontAlgn="base" hangingPunct="1">
              <a:spcBef>
                <a:spcPct val="20000"/>
              </a:spcBef>
              <a:spcAft>
                <a:spcPct val="0"/>
              </a:spcAft>
              <a:defRPr sz="1400" b="1">
                <a:solidFill>
                  <a:srgbClr val="002542"/>
                </a:solidFill>
                <a:latin typeface="+mn-lt"/>
                <a:ea typeface="MS PGothic" panose="020B0600070205080204" pitchFamily="34" charset="-128"/>
                <a:cs typeface="ＭＳ Ｐゴシック" charset="0"/>
              </a:defRPr>
            </a:lvl3pPr>
            <a:lvl4pPr marL="1371600" algn="l" rtl="0" eaLnBrk="1" fontAlgn="base" hangingPunct="1">
              <a:spcBef>
                <a:spcPct val="20000"/>
              </a:spcBef>
              <a:spcAft>
                <a:spcPct val="0"/>
              </a:spcAft>
              <a:defRPr sz="1200">
                <a:solidFill>
                  <a:srgbClr val="002542"/>
                </a:solidFill>
                <a:latin typeface="+mn-lt"/>
                <a:ea typeface="MS PGothic" panose="020B0600070205080204" pitchFamily="34" charset="-128"/>
                <a:cs typeface="ＭＳ Ｐゴシック" charset="0"/>
              </a:defRPr>
            </a:lvl4pPr>
            <a:lvl5pPr marL="1828800" algn="l" rtl="0" eaLnBrk="1" fontAlgn="base" hangingPunct="1">
              <a:spcBef>
                <a:spcPct val="20000"/>
              </a:spcBef>
              <a:spcAft>
                <a:spcPct val="0"/>
              </a:spcAft>
              <a:defRPr sz="1000">
                <a:solidFill>
                  <a:srgbClr val="002542"/>
                </a:solidFill>
                <a:latin typeface="+mn-lt"/>
                <a:ea typeface="MS PGothic" panose="020B0600070205080204" pitchFamily="34" charset="-128"/>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642937" lvl="1" indent="-285750">
              <a:lnSpc>
                <a:spcPct val="114000"/>
              </a:lnSpc>
              <a:spcBef>
                <a:spcPts val="0"/>
              </a:spcBef>
              <a:spcAft>
                <a:spcPts val="600"/>
              </a:spcAft>
              <a:buFont typeface="Arial" charset="0"/>
              <a:buChar char="•"/>
              <a:defRPr/>
            </a:pPr>
            <a:r>
              <a:rPr lang="en-GB" sz="1600" b="1" dirty="0" smtClean="0">
                <a:latin typeface="Garamond" charset="0"/>
                <a:ea typeface="Garamond" charset="0"/>
                <a:cs typeface="Garamond" charset="0"/>
              </a:rPr>
              <a:t>BURNS IN DUMFRIES AND GALLOWAY 1</a:t>
            </a:r>
          </a:p>
          <a:p>
            <a:pPr marL="642937" lvl="1" indent="-285750">
              <a:lnSpc>
                <a:spcPct val="114000"/>
              </a:lnSpc>
              <a:spcBef>
                <a:spcPts val="0"/>
              </a:spcBef>
              <a:spcAft>
                <a:spcPts val="600"/>
              </a:spcAft>
              <a:buFont typeface="Arial" charset="0"/>
              <a:buChar char="•"/>
              <a:defRPr/>
            </a:pPr>
            <a:r>
              <a:rPr lang="en-GB" sz="1600" kern="0" noProof="0" dirty="0" smtClean="0">
                <a:solidFill>
                  <a:srgbClr val="00213B"/>
                </a:solidFill>
                <a:latin typeface="Garamond" charset="0"/>
                <a:ea typeface="Garamond" charset="0"/>
                <a:cs typeface="Garamond" charset="0"/>
              </a:rPr>
              <a:t>In 2017, there were 2.571M visits to D &amp; G, amounting to 5.15M visitor days/ Aggregate economic impact was £331M</a:t>
            </a:r>
          </a:p>
          <a:p>
            <a:pPr marL="642937" lvl="1" indent="-285750">
              <a:lnSpc>
                <a:spcPct val="114000"/>
              </a:lnSpc>
              <a:spcBef>
                <a:spcPts val="0"/>
              </a:spcBef>
              <a:spcAft>
                <a:spcPts val="600"/>
              </a:spcAft>
              <a:buFont typeface="Arial" charset="0"/>
              <a:buChar char="•"/>
              <a:defRPr/>
            </a:pPr>
            <a:r>
              <a:rPr lang="en-GB" sz="1600" dirty="0">
                <a:latin typeface="Garamond" charset="0"/>
                <a:ea typeface="Garamond" charset="0"/>
                <a:cs typeface="Garamond" charset="0"/>
              </a:rPr>
              <a:t>23.9% (615000) stayed in serviced accommodation for an average of 1.67 days, generating £123.40 per visitor day in economic impact and supporting 2868 FTE jobs in </a:t>
            </a:r>
            <a:r>
              <a:rPr lang="en-GB" sz="1600" dirty="0" smtClean="0">
                <a:latin typeface="Garamond" charset="0"/>
                <a:ea typeface="Garamond" charset="0"/>
                <a:cs typeface="Garamond" charset="0"/>
              </a:rPr>
              <a:t>aggregate</a:t>
            </a:r>
          </a:p>
          <a:p>
            <a:pPr marL="642937" lvl="1" indent="-285750">
              <a:lnSpc>
                <a:spcPct val="114000"/>
              </a:lnSpc>
              <a:spcBef>
                <a:spcPts val="0"/>
              </a:spcBef>
              <a:spcAft>
                <a:spcPts val="600"/>
              </a:spcAft>
              <a:buFont typeface="Arial" charset="0"/>
              <a:buChar char="•"/>
              <a:defRPr/>
            </a:pPr>
            <a:r>
              <a:rPr lang="en-GB" sz="1600" dirty="0" smtClean="0">
                <a:latin typeface="Garamond" charset="0"/>
                <a:ea typeface="Garamond" charset="0"/>
                <a:cs typeface="Garamond" charset="0"/>
              </a:rPr>
              <a:t>15.8</a:t>
            </a:r>
            <a:r>
              <a:rPr lang="en-GB" sz="1600" dirty="0">
                <a:latin typeface="Garamond" charset="0"/>
                <a:ea typeface="Garamond" charset="0"/>
                <a:cs typeface="Garamond" charset="0"/>
              </a:rPr>
              <a:t>% (406000) in non-serviced, for an average of 5.61 days, generating £52.69 per visitor day and supporting 1862 FTE jobs in </a:t>
            </a:r>
            <a:r>
              <a:rPr lang="en-GB" sz="1600" dirty="0" smtClean="0">
                <a:latin typeface="Garamond" charset="0"/>
                <a:ea typeface="Garamond" charset="0"/>
                <a:cs typeface="Garamond" charset="0"/>
              </a:rPr>
              <a:t>aggregate</a:t>
            </a:r>
          </a:p>
          <a:p>
            <a:pPr marL="642937" lvl="1" indent="-285750">
              <a:lnSpc>
                <a:spcPct val="114000"/>
              </a:lnSpc>
              <a:spcBef>
                <a:spcPts val="0"/>
              </a:spcBef>
              <a:spcAft>
                <a:spcPts val="600"/>
              </a:spcAft>
              <a:buFont typeface="Arial" charset="0"/>
              <a:buChar char="•"/>
              <a:defRPr/>
            </a:pPr>
            <a:r>
              <a:rPr lang="en-GB" sz="1600" dirty="0" smtClean="0">
                <a:latin typeface="Garamond" charset="0"/>
                <a:ea typeface="Garamond" charset="0"/>
                <a:cs typeface="Garamond" charset="0"/>
              </a:rPr>
              <a:t>7.2</a:t>
            </a:r>
            <a:r>
              <a:rPr lang="en-GB" sz="1600" dirty="0">
                <a:latin typeface="Garamond" charset="0"/>
                <a:ea typeface="Garamond" charset="0"/>
                <a:cs typeface="Garamond" charset="0"/>
              </a:rPr>
              <a:t>% (186000) stayed with friends and relations, for an average of 4.55 days, generating £21.42 per visitor day and supporting 211 FTE in aggregate </a:t>
            </a:r>
            <a:endParaRPr lang="en-GB" sz="1600" dirty="0" smtClean="0">
              <a:latin typeface="Garamond" charset="0"/>
              <a:ea typeface="Garamond" charset="0"/>
              <a:cs typeface="Garamond" charset="0"/>
            </a:endParaRPr>
          </a:p>
          <a:p>
            <a:pPr marL="642937" lvl="1" indent="-285750">
              <a:lnSpc>
                <a:spcPct val="114000"/>
              </a:lnSpc>
              <a:spcBef>
                <a:spcPts val="0"/>
              </a:spcBef>
              <a:spcAft>
                <a:spcPts val="600"/>
              </a:spcAft>
              <a:buFont typeface="Arial" charset="0"/>
              <a:buChar char="•"/>
              <a:defRPr/>
            </a:pPr>
            <a:r>
              <a:rPr lang="en-GB" sz="1600" dirty="0" smtClean="0">
                <a:latin typeface="Garamond" charset="0"/>
                <a:ea typeface="Garamond" charset="0"/>
                <a:cs typeface="Garamond" charset="0"/>
              </a:rPr>
              <a:t>53.1</a:t>
            </a:r>
            <a:r>
              <a:rPr lang="en-GB" sz="1600" dirty="0">
                <a:latin typeface="Garamond" charset="0"/>
                <a:ea typeface="Garamond" charset="0"/>
                <a:cs typeface="Garamond" charset="0"/>
              </a:rPr>
              <a:t>% (1.365M) were day visitors, generating £48.53 per visitor and supporting 779 FTE.</a:t>
            </a:r>
          </a:p>
          <a:p>
            <a:pPr marL="642937" lvl="1" indent="-285750">
              <a:lnSpc>
                <a:spcPct val="114000"/>
              </a:lnSpc>
              <a:spcBef>
                <a:spcPts val="0"/>
              </a:spcBef>
              <a:spcAft>
                <a:spcPts val="600"/>
              </a:spcAft>
              <a:buFont typeface="Arial" charset="0"/>
              <a:buChar char="•"/>
              <a:defRPr/>
            </a:pPr>
            <a:endParaRPr lang="en-GB" sz="1600" dirty="0">
              <a:latin typeface="Garamond" charset="0"/>
              <a:ea typeface="Garamond" charset="0"/>
              <a:cs typeface="Garamond" charset="0"/>
            </a:endParaRPr>
          </a:p>
          <a:p>
            <a:pPr marL="642937" lvl="1" indent="-285750">
              <a:lnSpc>
                <a:spcPct val="114000"/>
              </a:lnSpc>
              <a:spcBef>
                <a:spcPts val="0"/>
              </a:spcBef>
              <a:spcAft>
                <a:spcPts val="600"/>
              </a:spcAft>
              <a:buFont typeface="Arial" charset="0"/>
              <a:buChar char="•"/>
              <a:defRPr/>
            </a:pPr>
            <a:endParaRPr lang="en-GB" sz="1600" kern="0" noProof="0" dirty="0" smtClean="0">
              <a:solidFill>
                <a:srgbClr val="00213B"/>
              </a:solidFill>
              <a:latin typeface="Garamond" charset="0"/>
              <a:ea typeface="Garamond" charset="0"/>
              <a:cs typeface="Garamond" charset="0"/>
            </a:endParaRPr>
          </a:p>
        </p:txBody>
      </p:sp>
    </p:spTree>
    <p:extLst>
      <p:ext uri="{BB962C8B-B14F-4D97-AF65-F5344CB8AC3E}">
        <p14:creationId xmlns:p14="http://schemas.microsoft.com/office/powerpoint/2010/main" val="225580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3"/>
          <p:cNvSpPr txBox="1">
            <a:spLocks/>
          </p:cNvSpPr>
          <p:nvPr/>
        </p:nvSpPr>
        <p:spPr>
          <a:xfrm>
            <a:off x="0" y="1203598"/>
            <a:ext cx="7524328" cy="3939902"/>
          </a:xfrm>
          <a:prstGeom prst="rect">
            <a:avLst/>
          </a:prstGeom>
          <a:solidFill>
            <a:srgbClr val="FFFFFE">
              <a:alpha val="80000"/>
            </a:srgbClr>
          </a:solidFill>
        </p:spPr>
        <p:txBody>
          <a:bodyPr vert="horz" lIns="108000" tIns="108000" rIns="108000" bIns="108000"/>
          <a:lstStyle>
            <a:lvl1pPr marL="342900" indent="-342900" algn="l" rtl="0" eaLnBrk="1" fontAlgn="base" hangingPunct="1">
              <a:spcBef>
                <a:spcPct val="20000"/>
              </a:spcBef>
              <a:spcAft>
                <a:spcPct val="0"/>
              </a:spcAft>
              <a:defRPr sz="2000">
                <a:solidFill>
                  <a:srgbClr val="002542"/>
                </a:solidFill>
                <a:latin typeface="+mn-lt"/>
                <a:ea typeface="MS PGothic" panose="020B0600070205080204" pitchFamily="34" charset="-128"/>
                <a:cs typeface="+mn-cs"/>
              </a:defRPr>
            </a:lvl1pPr>
            <a:lvl2pPr marL="457200" algn="l" rtl="0" eaLnBrk="1" fontAlgn="base" hangingPunct="1">
              <a:spcBef>
                <a:spcPct val="20000"/>
              </a:spcBef>
              <a:spcAft>
                <a:spcPct val="0"/>
              </a:spcAft>
              <a:defRPr sz="1800">
                <a:solidFill>
                  <a:srgbClr val="002542"/>
                </a:solidFill>
                <a:latin typeface="+mn-lt"/>
                <a:ea typeface="MS PGothic" panose="020B0600070205080204" pitchFamily="34" charset="-128"/>
                <a:cs typeface="ＭＳ Ｐゴシック" charset="0"/>
              </a:defRPr>
            </a:lvl2pPr>
            <a:lvl3pPr marL="914400" algn="l" rtl="0" eaLnBrk="1" fontAlgn="base" hangingPunct="1">
              <a:spcBef>
                <a:spcPct val="20000"/>
              </a:spcBef>
              <a:spcAft>
                <a:spcPct val="0"/>
              </a:spcAft>
              <a:defRPr sz="1400" b="1">
                <a:solidFill>
                  <a:srgbClr val="002542"/>
                </a:solidFill>
                <a:latin typeface="+mn-lt"/>
                <a:ea typeface="MS PGothic" panose="020B0600070205080204" pitchFamily="34" charset="-128"/>
                <a:cs typeface="ＭＳ Ｐゴシック" charset="0"/>
              </a:defRPr>
            </a:lvl3pPr>
            <a:lvl4pPr marL="1371600" algn="l" rtl="0" eaLnBrk="1" fontAlgn="base" hangingPunct="1">
              <a:spcBef>
                <a:spcPct val="20000"/>
              </a:spcBef>
              <a:spcAft>
                <a:spcPct val="0"/>
              </a:spcAft>
              <a:defRPr sz="1200">
                <a:solidFill>
                  <a:srgbClr val="002542"/>
                </a:solidFill>
                <a:latin typeface="+mn-lt"/>
                <a:ea typeface="MS PGothic" panose="020B0600070205080204" pitchFamily="34" charset="-128"/>
                <a:cs typeface="ＭＳ Ｐゴシック" charset="0"/>
              </a:defRPr>
            </a:lvl4pPr>
            <a:lvl5pPr marL="1828800" algn="l" rtl="0" eaLnBrk="1" fontAlgn="base" hangingPunct="1">
              <a:spcBef>
                <a:spcPct val="20000"/>
              </a:spcBef>
              <a:spcAft>
                <a:spcPct val="0"/>
              </a:spcAft>
              <a:defRPr sz="1000">
                <a:solidFill>
                  <a:srgbClr val="002542"/>
                </a:solidFill>
                <a:latin typeface="+mn-lt"/>
                <a:ea typeface="MS PGothic" panose="020B0600070205080204" pitchFamily="34" charset="-128"/>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642937" lvl="1" indent="-285750">
              <a:lnSpc>
                <a:spcPct val="114000"/>
              </a:lnSpc>
              <a:spcBef>
                <a:spcPts val="0"/>
              </a:spcBef>
              <a:spcAft>
                <a:spcPts val="600"/>
              </a:spcAft>
              <a:buFont typeface="Arial" charset="0"/>
              <a:buChar char="•"/>
              <a:defRPr/>
            </a:pPr>
            <a:r>
              <a:rPr lang="en-GB" sz="1600" b="1" dirty="0" smtClean="0">
                <a:latin typeface="Garamond" charset="0"/>
                <a:ea typeface="Garamond" charset="0"/>
                <a:cs typeface="Garamond" charset="0"/>
              </a:rPr>
              <a:t>BURNS IN DUMFRIES AND GALLOWAY 2</a:t>
            </a:r>
          </a:p>
          <a:p>
            <a:pPr marL="642937" lvl="1" indent="-285750">
              <a:lnSpc>
                <a:spcPct val="114000"/>
              </a:lnSpc>
              <a:spcBef>
                <a:spcPts val="0"/>
              </a:spcBef>
              <a:spcAft>
                <a:spcPts val="600"/>
              </a:spcAft>
              <a:buFont typeface="Arial" charset="0"/>
              <a:buChar char="•"/>
              <a:defRPr/>
            </a:pPr>
            <a:r>
              <a:rPr lang="en-GB" sz="1600" kern="0" dirty="0" smtClean="0">
                <a:solidFill>
                  <a:srgbClr val="00213B"/>
                </a:solidFill>
                <a:latin typeface="Garamond" charset="0"/>
                <a:ea typeface="Garamond" charset="0"/>
                <a:cs typeface="Garamond" charset="0"/>
              </a:rPr>
              <a:t>Visitor numbers down 11% since 2009, but up 6% in serviced accommodation</a:t>
            </a:r>
          </a:p>
          <a:p>
            <a:pPr marL="642937" lvl="1" indent="-285750">
              <a:lnSpc>
                <a:spcPct val="114000"/>
              </a:lnSpc>
              <a:spcBef>
                <a:spcPts val="0"/>
              </a:spcBef>
              <a:spcAft>
                <a:spcPts val="600"/>
              </a:spcAft>
              <a:buFont typeface="Arial" charset="0"/>
              <a:buChar char="•"/>
              <a:defRPr/>
            </a:pPr>
            <a:r>
              <a:rPr lang="en-GB" sz="1600" dirty="0">
                <a:latin typeface="Garamond" charset="0"/>
                <a:ea typeface="Garamond" charset="0"/>
                <a:cs typeface="Garamond" charset="0"/>
              </a:rPr>
              <a:t>The main issue has been a heavy decline in day visitor numbers and days, down almost 25% in the same </a:t>
            </a:r>
            <a:r>
              <a:rPr lang="en-GB" sz="1600" dirty="0" smtClean="0">
                <a:latin typeface="Garamond" charset="0"/>
                <a:ea typeface="Garamond" charset="0"/>
                <a:cs typeface="Garamond" charset="0"/>
              </a:rPr>
              <a:t>period.</a:t>
            </a:r>
            <a:endParaRPr lang="en-GB" sz="1600" kern="0" dirty="0">
              <a:solidFill>
                <a:srgbClr val="00213B"/>
              </a:solidFill>
              <a:latin typeface="Garamond" charset="0"/>
              <a:ea typeface="Garamond" charset="0"/>
              <a:cs typeface="Garamond" charset="0"/>
            </a:endParaRPr>
          </a:p>
          <a:p>
            <a:pPr marL="642937" lvl="1" indent="-285750">
              <a:lnSpc>
                <a:spcPct val="114000"/>
              </a:lnSpc>
              <a:spcBef>
                <a:spcPts val="0"/>
              </a:spcBef>
              <a:spcAft>
                <a:spcPts val="600"/>
              </a:spcAft>
              <a:buFont typeface="Arial" charset="0"/>
              <a:buChar char="•"/>
              <a:defRPr/>
            </a:pPr>
            <a:r>
              <a:rPr lang="en-GB" sz="1600" dirty="0" smtClean="0">
                <a:latin typeface="Garamond" charset="0"/>
                <a:ea typeface="Garamond" charset="0"/>
                <a:cs typeface="Garamond" charset="0"/>
              </a:rPr>
              <a:t>D &amp; G Strategy targets Providing Authentic Experiences as important: the Provenance issue with food, drink and museums/culture/heritage</a:t>
            </a:r>
          </a:p>
          <a:p>
            <a:pPr marL="642937" lvl="1" indent="-285750">
              <a:lnSpc>
                <a:spcPct val="114000"/>
              </a:lnSpc>
              <a:spcBef>
                <a:spcPts val="0"/>
              </a:spcBef>
              <a:spcAft>
                <a:spcPts val="600"/>
              </a:spcAft>
              <a:buFont typeface="Arial" charset="0"/>
              <a:buChar char="•"/>
              <a:defRPr/>
            </a:pPr>
            <a:r>
              <a:rPr lang="en-GB" sz="1600" dirty="0">
                <a:latin typeface="Garamond" charset="0"/>
                <a:ea typeface="Garamond" charset="0"/>
                <a:cs typeface="Garamond" charset="0"/>
              </a:rPr>
              <a:t>Burns is not mentioned in the Strategy document explicitly however, and that is equally true of other figures with a strong connexion with the region. This is an approach which stands in contrast with that of Ayrshire and Arran</a:t>
            </a:r>
            <a:r>
              <a:rPr lang="en-GB" sz="1600" dirty="0"/>
              <a:t>. </a:t>
            </a:r>
            <a:endParaRPr lang="en-GB" sz="1600" dirty="0" smtClean="0">
              <a:latin typeface="Garamond" charset="0"/>
              <a:ea typeface="Garamond" charset="0"/>
              <a:cs typeface="Garamond" charset="0"/>
            </a:endParaRPr>
          </a:p>
          <a:p>
            <a:pPr marL="642937" lvl="1" indent="-285750">
              <a:lnSpc>
                <a:spcPct val="114000"/>
              </a:lnSpc>
              <a:spcBef>
                <a:spcPts val="0"/>
              </a:spcBef>
              <a:spcAft>
                <a:spcPts val="600"/>
              </a:spcAft>
              <a:buFont typeface="Arial" charset="0"/>
              <a:buChar char="•"/>
              <a:defRPr/>
            </a:pPr>
            <a:endParaRPr lang="en-GB" sz="1600" dirty="0">
              <a:latin typeface="Garamond" charset="0"/>
              <a:ea typeface="Garamond" charset="0"/>
              <a:cs typeface="Garamond" charset="0"/>
            </a:endParaRPr>
          </a:p>
          <a:p>
            <a:pPr marL="642937" lvl="1" indent="-285750">
              <a:lnSpc>
                <a:spcPct val="114000"/>
              </a:lnSpc>
              <a:spcBef>
                <a:spcPts val="0"/>
              </a:spcBef>
              <a:spcAft>
                <a:spcPts val="600"/>
              </a:spcAft>
              <a:buFont typeface="Arial" charset="0"/>
              <a:buChar char="•"/>
              <a:defRPr/>
            </a:pPr>
            <a:endParaRPr lang="en-GB" sz="1600" kern="0" noProof="0" dirty="0" smtClean="0">
              <a:solidFill>
                <a:srgbClr val="00213B"/>
              </a:solidFill>
              <a:latin typeface="Garamond" charset="0"/>
              <a:ea typeface="Garamond" charset="0"/>
              <a:cs typeface="Garamond" charset="0"/>
            </a:endParaRPr>
          </a:p>
        </p:txBody>
      </p:sp>
    </p:spTree>
    <p:extLst>
      <p:ext uri="{BB962C8B-B14F-4D97-AF65-F5344CB8AC3E}">
        <p14:creationId xmlns:p14="http://schemas.microsoft.com/office/powerpoint/2010/main" val="83993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3"/>
          <p:cNvSpPr txBox="1">
            <a:spLocks/>
          </p:cNvSpPr>
          <p:nvPr/>
        </p:nvSpPr>
        <p:spPr>
          <a:xfrm>
            <a:off x="0" y="1203598"/>
            <a:ext cx="7524328" cy="3939902"/>
          </a:xfrm>
          <a:prstGeom prst="rect">
            <a:avLst/>
          </a:prstGeom>
          <a:solidFill>
            <a:srgbClr val="FFFFFE">
              <a:alpha val="80000"/>
            </a:srgbClr>
          </a:solidFill>
        </p:spPr>
        <p:txBody>
          <a:bodyPr vert="horz" lIns="108000" tIns="108000" rIns="108000" bIns="108000"/>
          <a:lstStyle>
            <a:lvl1pPr marL="342900" indent="-342900" algn="l" rtl="0" eaLnBrk="1" fontAlgn="base" hangingPunct="1">
              <a:spcBef>
                <a:spcPct val="20000"/>
              </a:spcBef>
              <a:spcAft>
                <a:spcPct val="0"/>
              </a:spcAft>
              <a:defRPr sz="2000">
                <a:solidFill>
                  <a:srgbClr val="002542"/>
                </a:solidFill>
                <a:latin typeface="+mn-lt"/>
                <a:ea typeface="MS PGothic" panose="020B0600070205080204" pitchFamily="34" charset="-128"/>
                <a:cs typeface="+mn-cs"/>
              </a:defRPr>
            </a:lvl1pPr>
            <a:lvl2pPr marL="457200" algn="l" rtl="0" eaLnBrk="1" fontAlgn="base" hangingPunct="1">
              <a:spcBef>
                <a:spcPct val="20000"/>
              </a:spcBef>
              <a:spcAft>
                <a:spcPct val="0"/>
              </a:spcAft>
              <a:defRPr sz="1800">
                <a:solidFill>
                  <a:srgbClr val="002542"/>
                </a:solidFill>
                <a:latin typeface="+mn-lt"/>
                <a:ea typeface="MS PGothic" panose="020B0600070205080204" pitchFamily="34" charset="-128"/>
                <a:cs typeface="ＭＳ Ｐゴシック" charset="0"/>
              </a:defRPr>
            </a:lvl2pPr>
            <a:lvl3pPr marL="914400" algn="l" rtl="0" eaLnBrk="1" fontAlgn="base" hangingPunct="1">
              <a:spcBef>
                <a:spcPct val="20000"/>
              </a:spcBef>
              <a:spcAft>
                <a:spcPct val="0"/>
              </a:spcAft>
              <a:defRPr sz="1400" b="1">
                <a:solidFill>
                  <a:srgbClr val="002542"/>
                </a:solidFill>
                <a:latin typeface="+mn-lt"/>
                <a:ea typeface="MS PGothic" panose="020B0600070205080204" pitchFamily="34" charset="-128"/>
                <a:cs typeface="ＭＳ Ｐゴシック" charset="0"/>
              </a:defRPr>
            </a:lvl3pPr>
            <a:lvl4pPr marL="1371600" algn="l" rtl="0" eaLnBrk="1" fontAlgn="base" hangingPunct="1">
              <a:spcBef>
                <a:spcPct val="20000"/>
              </a:spcBef>
              <a:spcAft>
                <a:spcPct val="0"/>
              </a:spcAft>
              <a:defRPr sz="1200">
                <a:solidFill>
                  <a:srgbClr val="002542"/>
                </a:solidFill>
                <a:latin typeface="+mn-lt"/>
                <a:ea typeface="MS PGothic" panose="020B0600070205080204" pitchFamily="34" charset="-128"/>
                <a:cs typeface="ＭＳ Ｐゴシック" charset="0"/>
              </a:defRPr>
            </a:lvl4pPr>
            <a:lvl5pPr marL="1828800" algn="l" rtl="0" eaLnBrk="1" fontAlgn="base" hangingPunct="1">
              <a:spcBef>
                <a:spcPct val="20000"/>
              </a:spcBef>
              <a:spcAft>
                <a:spcPct val="0"/>
              </a:spcAft>
              <a:defRPr sz="1000">
                <a:solidFill>
                  <a:srgbClr val="002542"/>
                </a:solidFill>
                <a:latin typeface="+mn-lt"/>
                <a:ea typeface="MS PGothic" panose="020B0600070205080204" pitchFamily="34" charset="-128"/>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642937" lvl="1" indent="-285750">
              <a:lnSpc>
                <a:spcPct val="114000"/>
              </a:lnSpc>
              <a:spcBef>
                <a:spcPts val="0"/>
              </a:spcBef>
              <a:spcAft>
                <a:spcPts val="600"/>
              </a:spcAft>
              <a:buFont typeface="Arial" charset="0"/>
              <a:buChar char="•"/>
              <a:defRPr/>
            </a:pPr>
            <a:r>
              <a:rPr lang="en-GB" sz="1600" b="1" dirty="0" smtClean="0">
                <a:latin typeface="Garamond" charset="0"/>
                <a:ea typeface="Garamond" charset="0"/>
                <a:cs typeface="Garamond" charset="0"/>
              </a:rPr>
              <a:t>BURNS IN DUMFRIES AND GALLOWAY 3</a:t>
            </a:r>
          </a:p>
          <a:p>
            <a:pPr marL="642937" lvl="1" indent="-285750">
              <a:lnSpc>
                <a:spcPct val="114000"/>
              </a:lnSpc>
              <a:spcBef>
                <a:spcPts val="0"/>
              </a:spcBef>
              <a:spcAft>
                <a:spcPts val="600"/>
              </a:spcAft>
              <a:buFont typeface="Arial" charset="0"/>
              <a:buChar char="•"/>
              <a:defRPr/>
            </a:pPr>
            <a:r>
              <a:rPr lang="en-GB" sz="1600" dirty="0" smtClean="0">
                <a:latin typeface="Garamond" charset="0"/>
                <a:ea typeface="Garamond" charset="0"/>
                <a:cs typeface="Garamond" charset="0"/>
              </a:rPr>
              <a:t>Burns-related attraction in Dumfries: 46100 visits, </a:t>
            </a:r>
            <a:r>
              <a:rPr lang="en-GB" sz="1600" dirty="0">
                <a:latin typeface="Garamond" charset="0"/>
                <a:ea typeface="Garamond" charset="0"/>
                <a:cs typeface="Garamond" charset="0"/>
              </a:rPr>
              <a:t>2.25% of all attraction visits in Dumfries and Galloway in </a:t>
            </a:r>
            <a:r>
              <a:rPr lang="en-GB" sz="1600" dirty="0" smtClean="0">
                <a:latin typeface="Garamond" charset="0"/>
                <a:ea typeface="Garamond" charset="0"/>
                <a:cs typeface="Garamond" charset="0"/>
              </a:rPr>
              <a:t>2017. Taken in isolation as a raw number, this would represent 1.8% of all D &amp; G economic impact, some £2.38M. However, this almost certainly underestimates the number of visitors who come to Dumfries and Galloway because of Burns, but no data appears to exist for this. By contrast, in Ayrshire and Arran, Burns is the top reason for visiting. </a:t>
            </a:r>
          </a:p>
          <a:p>
            <a:pPr marL="642937" lvl="1" indent="-285750">
              <a:lnSpc>
                <a:spcPct val="114000"/>
              </a:lnSpc>
              <a:spcBef>
                <a:spcPts val="0"/>
              </a:spcBef>
              <a:spcAft>
                <a:spcPts val="600"/>
              </a:spcAft>
              <a:buFont typeface="Arial" charset="0"/>
              <a:buChar char="•"/>
              <a:defRPr/>
            </a:pPr>
            <a:r>
              <a:rPr lang="en-GB" sz="1600" dirty="0" smtClean="0">
                <a:latin typeface="Garamond" charset="0"/>
                <a:ea typeface="Garamond" charset="0"/>
                <a:cs typeface="Garamond" charset="0"/>
              </a:rPr>
              <a:t>There is scope for major growth: </a:t>
            </a:r>
            <a:r>
              <a:rPr lang="en-GB" sz="1600" dirty="0" err="1" smtClean="0">
                <a:latin typeface="Garamond" charset="0"/>
                <a:ea typeface="Garamond" charset="0"/>
                <a:cs typeface="Garamond" charset="0"/>
              </a:rPr>
              <a:t>Ellisland</a:t>
            </a:r>
            <a:r>
              <a:rPr lang="en-GB" sz="1600" dirty="0" smtClean="0">
                <a:latin typeface="Garamond" charset="0"/>
                <a:ea typeface="Garamond" charset="0"/>
                <a:cs typeface="Garamond" charset="0"/>
              </a:rPr>
              <a:t> (current visitor numbers 1600) has the goal of reaching 28000 visitors following the implementation of a new plan, and turnover is already rising. </a:t>
            </a:r>
            <a:r>
              <a:rPr lang="en-GB" sz="1600" dirty="0" err="1" smtClean="0">
                <a:latin typeface="Garamond" charset="0"/>
                <a:ea typeface="Garamond" charset="0"/>
                <a:cs typeface="Garamond" charset="0"/>
              </a:rPr>
              <a:t>Newhailes</a:t>
            </a:r>
            <a:r>
              <a:rPr lang="en-GB" sz="1600" dirty="0" smtClean="0">
                <a:latin typeface="Garamond" charset="0"/>
                <a:ea typeface="Garamond" charset="0"/>
                <a:cs typeface="Garamond" charset="0"/>
              </a:rPr>
              <a:t> in Musselburgh attracted the same number of visitors to its new </a:t>
            </a:r>
            <a:r>
              <a:rPr lang="en-GB" sz="1600" dirty="0" err="1" smtClean="0">
                <a:latin typeface="Garamond" charset="0"/>
                <a:ea typeface="Garamond" charset="0"/>
                <a:cs typeface="Garamond" charset="0"/>
              </a:rPr>
              <a:t>WeeHailes</a:t>
            </a:r>
            <a:r>
              <a:rPr lang="en-GB" sz="1600" dirty="0" smtClean="0">
                <a:latin typeface="Garamond" charset="0"/>
                <a:ea typeface="Garamond" charset="0"/>
                <a:cs typeface="Garamond" charset="0"/>
              </a:rPr>
              <a:t> facility in its first weekend as come to the house itself in a year. </a:t>
            </a:r>
            <a:endParaRPr lang="en-GB" sz="1600" dirty="0">
              <a:latin typeface="Garamond" charset="0"/>
              <a:ea typeface="Garamond" charset="0"/>
              <a:cs typeface="Garamond" charset="0"/>
            </a:endParaRPr>
          </a:p>
          <a:p>
            <a:pPr marL="642937" lvl="1" indent="-285750">
              <a:lnSpc>
                <a:spcPct val="114000"/>
              </a:lnSpc>
              <a:spcBef>
                <a:spcPts val="0"/>
              </a:spcBef>
              <a:spcAft>
                <a:spcPts val="600"/>
              </a:spcAft>
              <a:buFont typeface="Arial" charset="0"/>
              <a:buChar char="•"/>
              <a:defRPr/>
            </a:pPr>
            <a:endParaRPr lang="en-GB" sz="1600" kern="0" noProof="0" dirty="0" smtClean="0">
              <a:solidFill>
                <a:srgbClr val="00213B"/>
              </a:solidFill>
              <a:latin typeface="Garamond" charset="0"/>
              <a:ea typeface="Garamond" charset="0"/>
              <a:cs typeface="Garamond" charset="0"/>
            </a:endParaRPr>
          </a:p>
        </p:txBody>
      </p:sp>
    </p:spTree>
    <p:extLst>
      <p:ext uri="{BB962C8B-B14F-4D97-AF65-F5344CB8AC3E}">
        <p14:creationId xmlns:p14="http://schemas.microsoft.com/office/powerpoint/2010/main" val="4081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3"/>
          <p:cNvSpPr txBox="1">
            <a:spLocks/>
          </p:cNvSpPr>
          <p:nvPr/>
        </p:nvSpPr>
        <p:spPr>
          <a:xfrm>
            <a:off x="0" y="1203598"/>
            <a:ext cx="7524328" cy="3939902"/>
          </a:xfrm>
          <a:prstGeom prst="rect">
            <a:avLst/>
          </a:prstGeom>
          <a:solidFill>
            <a:srgbClr val="FFFFFE">
              <a:alpha val="80000"/>
            </a:srgbClr>
          </a:solidFill>
        </p:spPr>
        <p:txBody>
          <a:bodyPr vert="horz" lIns="108000" tIns="108000" rIns="108000" bIns="108000"/>
          <a:lstStyle>
            <a:lvl1pPr marL="342900" indent="-342900" algn="l" rtl="0" eaLnBrk="1" fontAlgn="base" hangingPunct="1">
              <a:spcBef>
                <a:spcPct val="20000"/>
              </a:spcBef>
              <a:spcAft>
                <a:spcPct val="0"/>
              </a:spcAft>
              <a:defRPr sz="2000">
                <a:solidFill>
                  <a:srgbClr val="002542"/>
                </a:solidFill>
                <a:latin typeface="+mn-lt"/>
                <a:ea typeface="MS PGothic" panose="020B0600070205080204" pitchFamily="34" charset="-128"/>
                <a:cs typeface="+mn-cs"/>
              </a:defRPr>
            </a:lvl1pPr>
            <a:lvl2pPr marL="457200" algn="l" rtl="0" eaLnBrk="1" fontAlgn="base" hangingPunct="1">
              <a:spcBef>
                <a:spcPct val="20000"/>
              </a:spcBef>
              <a:spcAft>
                <a:spcPct val="0"/>
              </a:spcAft>
              <a:defRPr sz="1800">
                <a:solidFill>
                  <a:srgbClr val="002542"/>
                </a:solidFill>
                <a:latin typeface="+mn-lt"/>
                <a:ea typeface="MS PGothic" panose="020B0600070205080204" pitchFamily="34" charset="-128"/>
                <a:cs typeface="ＭＳ Ｐゴシック" charset="0"/>
              </a:defRPr>
            </a:lvl2pPr>
            <a:lvl3pPr marL="914400" algn="l" rtl="0" eaLnBrk="1" fontAlgn="base" hangingPunct="1">
              <a:spcBef>
                <a:spcPct val="20000"/>
              </a:spcBef>
              <a:spcAft>
                <a:spcPct val="0"/>
              </a:spcAft>
              <a:defRPr sz="1400" b="1">
                <a:solidFill>
                  <a:srgbClr val="002542"/>
                </a:solidFill>
                <a:latin typeface="+mn-lt"/>
                <a:ea typeface="MS PGothic" panose="020B0600070205080204" pitchFamily="34" charset="-128"/>
                <a:cs typeface="ＭＳ Ｐゴシック" charset="0"/>
              </a:defRPr>
            </a:lvl3pPr>
            <a:lvl4pPr marL="1371600" algn="l" rtl="0" eaLnBrk="1" fontAlgn="base" hangingPunct="1">
              <a:spcBef>
                <a:spcPct val="20000"/>
              </a:spcBef>
              <a:spcAft>
                <a:spcPct val="0"/>
              </a:spcAft>
              <a:defRPr sz="1200">
                <a:solidFill>
                  <a:srgbClr val="002542"/>
                </a:solidFill>
                <a:latin typeface="+mn-lt"/>
                <a:ea typeface="MS PGothic" panose="020B0600070205080204" pitchFamily="34" charset="-128"/>
                <a:cs typeface="ＭＳ Ｐゴシック" charset="0"/>
              </a:defRPr>
            </a:lvl4pPr>
            <a:lvl5pPr marL="1828800" algn="l" rtl="0" eaLnBrk="1" fontAlgn="base" hangingPunct="1">
              <a:spcBef>
                <a:spcPct val="20000"/>
              </a:spcBef>
              <a:spcAft>
                <a:spcPct val="0"/>
              </a:spcAft>
              <a:defRPr sz="1000">
                <a:solidFill>
                  <a:srgbClr val="002542"/>
                </a:solidFill>
                <a:latin typeface="+mn-lt"/>
                <a:ea typeface="MS PGothic" panose="020B0600070205080204" pitchFamily="34" charset="-128"/>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357187" lvl="1">
              <a:lnSpc>
                <a:spcPct val="114000"/>
              </a:lnSpc>
              <a:spcBef>
                <a:spcPts val="0"/>
              </a:spcBef>
              <a:spcAft>
                <a:spcPts val="600"/>
              </a:spcAft>
              <a:defRPr/>
            </a:pPr>
            <a:r>
              <a:rPr lang="en-GB" sz="1600" b="1" dirty="0" smtClean="0">
                <a:latin typeface="Garamond" charset="0"/>
                <a:ea typeface="Garamond" charset="0"/>
                <a:cs typeface="Garamond" charset="0"/>
              </a:rPr>
              <a:t>RECOMMENDATIONS?</a:t>
            </a:r>
          </a:p>
          <a:p>
            <a:pPr marL="357187" lvl="1">
              <a:lnSpc>
                <a:spcPct val="114000"/>
              </a:lnSpc>
              <a:spcBef>
                <a:spcPts val="0"/>
              </a:spcBef>
              <a:spcAft>
                <a:spcPts val="600"/>
              </a:spcAft>
              <a:defRPr/>
            </a:pPr>
            <a:endParaRPr lang="en-GB" sz="1600" b="1" dirty="0">
              <a:latin typeface="Garamond" charset="0"/>
              <a:ea typeface="Garamond" charset="0"/>
              <a:cs typeface="Garamond" charset="0"/>
            </a:endParaRPr>
          </a:p>
          <a:p>
            <a:pPr marL="642937" lvl="1" indent="-285750">
              <a:lnSpc>
                <a:spcPct val="114000"/>
              </a:lnSpc>
              <a:spcBef>
                <a:spcPts val="0"/>
              </a:spcBef>
              <a:spcAft>
                <a:spcPts val="600"/>
              </a:spcAft>
              <a:buFont typeface="Arial"/>
              <a:buChar char="•"/>
              <a:defRPr/>
            </a:pPr>
            <a:r>
              <a:rPr lang="en-GB" sz="1600" dirty="0" smtClean="0">
                <a:latin typeface="Garamond" charset="0"/>
                <a:ea typeface="Garamond" charset="0"/>
                <a:cs typeface="Garamond" charset="0"/>
              </a:rPr>
              <a:t>Important to be aware of the very limited economic benefits derived from local festivals. </a:t>
            </a:r>
            <a:r>
              <a:rPr lang="en-GB" sz="1600" dirty="0">
                <a:latin typeface="Garamond"/>
                <a:cs typeface="Garamond"/>
              </a:rPr>
              <a:t>Most festivals attract a disproportionately high number of day visitors, whose spend is lower and more likely to represent displaced expenditure which would have taken place anyway, even if elsewhere in the region in question or at another time. </a:t>
            </a:r>
            <a:r>
              <a:rPr lang="en-GB" sz="1600" dirty="0" smtClean="0">
                <a:latin typeface="Garamond"/>
                <a:cs typeface="Garamond"/>
              </a:rPr>
              <a:t> Psychic income is the chief benefit. </a:t>
            </a:r>
          </a:p>
          <a:p>
            <a:pPr marL="642937" lvl="1" indent="-285750">
              <a:lnSpc>
                <a:spcPct val="114000"/>
              </a:lnSpc>
              <a:spcBef>
                <a:spcPts val="0"/>
              </a:spcBef>
              <a:spcAft>
                <a:spcPts val="600"/>
              </a:spcAft>
              <a:buFont typeface="Arial"/>
              <a:buChar char="•"/>
              <a:defRPr/>
            </a:pPr>
            <a:r>
              <a:rPr lang="en-GB" sz="1600" dirty="0">
                <a:latin typeface="Garamond"/>
                <a:cs typeface="Garamond"/>
              </a:rPr>
              <a:t>BOP Edinburgh Festival Impact study discounts the economic impact provided by home day visitors to only 3% of their spend. In this way, such Festivals have similar levels of displacement to museum visits within Scotland: in calculating economic impact in Glasgow, 95% of day visitor spend is deemed to be displaced for example. The environmental costs incurred by short distance visits are also not insubstantial</a:t>
            </a:r>
            <a:r>
              <a:rPr lang="en-GB" sz="1600" dirty="0"/>
              <a:t>. </a:t>
            </a:r>
            <a:endParaRPr lang="en-GB" sz="1600" dirty="0" smtClean="0">
              <a:latin typeface="Garamond"/>
              <a:ea typeface="Garamond" charset="0"/>
              <a:cs typeface="Garamond"/>
            </a:endParaRPr>
          </a:p>
        </p:txBody>
      </p:sp>
    </p:spTree>
    <p:extLst>
      <p:ext uri="{BB962C8B-B14F-4D97-AF65-F5344CB8AC3E}">
        <p14:creationId xmlns:p14="http://schemas.microsoft.com/office/powerpoint/2010/main" val="11294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3"/>
          <p:cNvSpPr txBox="1">
            <a:spLocks/>
          </p:cNvSpPr>
          <p:nvPr/>
        </p:nvSpPr>
        <p:spPr>
          <a:xfrm>
            <a:off x="0" y="1203598"/>
            <a:ext cx="7524328" cy="3939902"/>
          </a:xfrm>
          <a:prstGeom prst="rect">
            <a:avLst/>
          </a:prstGeom>
          <a:solidFill>
            <a:srgbClr val="FFFFFE">
              <a:alpha val="80000"/>
            </a:srgbClr>
          </a:solidFill>
        </p:spPr>
        <p:txBody>
          <a:bodyPr vert="horz" lIns="108000" tIns="108000" rIns="108000" bIns="108000"/>
          <a:lstStyle>
            <a:lvl1pPr marL="342900" indent="-342900" algn="l" rtl="0" eaLnBrk="1" fontAlgn="base" hangingPunct="1">
              <a:spcBef>
                <a:spcPct val="20000"/>
              </a:spcBef>
              <a:spcAft>
                <a:spcPct val="0"/>
              </a:spcAft>
              <a:defRPr sz="2000">
                <a:solidFill>
                  <a:srgbClr val="002542"/>
                </a:solidFill>
                <a:latin typeface="+mn-lt"/>
                <a:ea typeface="MS PGothic" panose="020B0600070205080204" pitchFamily="34" charset="-128"/>
                <a:cs typeface="+mn-cs"/>
              </a:defRPr>
            </a:lvl1pPr>
            <a:lvl2pPr marL="457200" algn="l" rtl="0" eaLnBrk="1" fontAlgn="base" hangingPunct="1">
              <a:spcBef>
                <a:spcPct val="20000"/>
              </a:spcBef>
              <a:spcAft>
                <a:spcPct val="0"/>
              </a:spcAft>
              <a:defRPr sz="1800">
                <a:solidFill>
                  <a:srgbClr val="002542"/>
                </a:solidFill>
                <a:latin typeface="+mn-lt"/>
                <a:ea typeface="MS PGothic" panose="020B0600070205080204" pitchFamily="34" charset="-128"/>
                <a:cs typeface="ＭＳ Ｐゴシック" charset="0"/>
              </a:defRPr>
            </a:lvl2pPr>
            <a:lvl3pPr marL="914400" algn="l" rtl="0" eaLnBrk="1" fontAlgn="base" hangingPunct="1">
              <a:spcBef>
                <a:spcPct val="20000"/>
              </a:spcBef>
              <a:spcAft>
                <a:spcPct val="0"/>
              </a:spcAft>
              <a:defRPr sz="1400" b="1">
                <a:solidFill>
                  <a:srgbClr val="002542"/>
                </a:solidFill>
                <a:latin typeface="+mn-lt"/>
                <a:ea typeface="MS PGothic" panose="020B0600070205080204" pitchFamily="34" charset="-128"/>
                <a:cs typeface="ＭＳ Ｐゴシック" charset="0"/>
              </a:defRPr>
            </a:lvl3pPr>
            <a:lvl4pPr marL="1371600" algn="l" rtl="0" eaLnBrk="1" fontAlgn="base" hangingPunct="1">
              <a:spcBef>
                <a:spcPct val="20000"/>
              </a:spcBef>
              <a:spcAft>
                <a:spcPct val="0"/>
              </a:spcAft>
              <a:defRPr sz="1200">
                <a:solidFill>
                  <a:srgbClr val="002542"/>
                </a:solidFill>
                <a:latin typeface="+mn-lt"/>
                <a:ea typeface="MS PGothic" panose="020B0600070205080204" pitchFamily="34" charset="-128"/>
                <a:cs typeface="ＭＳ Ｐゴシック" charset="0"/>
              </a:defRPr>
            </a:lvl4pPr>
            <a:lvl5pPr marL="1828800" algn="l" rtl="0" eaLnBrk="1" fontAlgn="base" hangingPunct="1">
              <a:spcBef>
                <a:spcPct val="20000"/>
              </a:spcBef>
              <a:spcAft>
                <a:spcPct val="0"/>
              </a:spcAft>
              <a:defRPr sz="1000">
                <a:solidFill>
                  <a:srgbClr val="002542"/>
                </a:solidFill>
                <a:latin typeface="+mn-lt"/>
                <a:ea typeface="MS PGothic" panose="020B0600070205080204" pitchFamily="34" charset="-128"/>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357187" lvl="1">
              <a:lnSpc>
                <a:spcPct val="114000"/>
              </a:lnSpc>
              <a:spcBef>
                <a:spcPts val="0"/>
              </a:spcBef>
              <a:spcAft>
                <a:spcPts val="600"/>
              </a:spcAft>
              <a:defRPr/>
            </a:pPr>
            <a:r>
              <a:rPr lang="en-GB" sz="1600" b="1" dirty="0" smtClean="0">
                <a:latin typeface="Garamond" charset="0"/>
                <a:ea typeface="Garamond" charset="0"/>
                <a:cs typeface="Garamond" charset="0"/>
              </a:rPr>
              <a:t>INTERIM RECOMMENDATIONS FROM RESPONDENTS 1</a:t>
            </a:r>
          </a:p>
          <a:p>
            <a:pPr marL="642937" lvl="1" indent="-285750">
              <a:lnSpc>
                <a:spcPct val="114000"/>
              </a:lnSpc>
              <a:spcBef>
                <a:spcPts val="0"/>
              </a:spcBef>
              <a:spcAft>
                <a:spcPts val="600"/>
              </a:spcAft>
              <a:buFont typeface="Arial"/>
              <a:buChar char="•"/>
              <a:defRPr/>
            </a:pPr>
            <a:r>
              <a:rPr lang="en-GB" sz="1600" dirty="0" smtClean="0">
                <a:latin typeface="Garamond" charset="0"/>
                <a:ea typeface="Garamond" charset="0"/>
                <a:cs typeface="Garamond" charset="0"/>
              </a:rPr>
              <a:t>Renaming Prestwick Airport: the options</a:t>
            </a:r>
          </a:p>
          <a:p>
            <a:pPr marL="642937" lvl="1" indent="-285750">
              <a:lnSpc>
                <a:spcPct val="114000"/>
              </a:lnSpc>
              <a:spcBef>
                <a:spcPts val="0"/>
              </a:spcBef>
              <a:spcAft>
                <a:spcPts val="600"/>
              </a:spcAft>
              <a:buFont typeface="Arial"/>
              <a:buChar char="•"/>
              <a:defRPr/>
            </a:pPr>
            <a:r>
              <a:rPr lang="en-GB" sz="1600" dirty="0" smtClean="0">
                <a:latin typeface="Garamond" charset="0"/>
                <a:ea typeface="Garamond" charset="0"/>
                <a:cs typeface="Garamond" charset="0"/>
              </a:rPr>
              <a:t>Improved signage off M74</a:t>
            </a:r>
          </a:p>
          <a:p>
            <a:pPr marL="642937" lvl="1" indent="-285750">
              <a:lnSpc>
                <a:spcPct val="114000"/>
              </a:lnSpc>
              <a:spcBef>
                <a:spcPts val="0"/>
              </a:spcBef>
              <a:spcAft>
                <a:spcPts val="600"/>
              </a:spcAft>
              <a:buFont typeface="Arial"/>
              <a:buChar char="•"/>
              <a:defRPr/>
            </a:pPr>
            <a:r>
              <a:rPr lang="en-GB" sz="1600" dirty="0" smtClean="0">
                <a:latin typeface="Garamond" charset="0"/>
                <a:ea typeface="Garamond" charset="0"/>
                <a:cs typeface="Garamond" charset="0"/>
              </a:rPr>
              <a:t>In county signage: </a:t>
            </a:r>
            <a:r>
              <a:rPr lang="en-GB" sz="1600" dirty="0">
                <a:latin typeface="Garamond"/>
                <a:cs typeface="Garamond"/>
              </a:rPr>
              <a:t>it was strongly felt that the existing exit signage to Dumfries and Ayr does not promote tourism sufficiently. In addition, Dumfries and Galloway respondents focused on a particular lack of Burns signage in their area</a:t>
            </a:r>
            <a:r>
              <a:rPr lang="en-GB" sz="1600" dirty="0"/>
              <a:t>. </a:t>
            </a:r>
            <a:endParaRPr lang="en-GB" sz="1600" dirty="0" smtClean="0"/>
          </a:p>
          <a:p>
            <a:pPr marL="642937" lvl="1" indent="-285750">
              <a:lnSpc>
                <a:spcPct val="114000"/>
              </a:lnSpc>
              <a:spcBef>
                <a:spcPts val="0"/>
              </a:spcBef>
              <a:spcAft>
                <a:spcPts val="600"/>
              </a:spcAft>
              <a:buFont typeface="Arial"/>
              <a:buChar char="•"/>
              <a:defRPr/>
            </a:pPr>
            <a:r>
              <a:rPr lang="en-GB" sz="1600" dirty="0">
                <a:latin typeface="Garamond"/>
                <a:cs typeface="Garamond"/>
              </a:rPr>
              <a:t>The development of a more integrated Burns trail across the areas covered by the Ayrshire Growth Deal and </a:t>
            </a:r>
            <a:r>
              <a:rPr lang="en-GB" sz="1600" dirty="0" err="1">
                <a:latin typeface="Garamond"/>
                <a:cs typeface="Garamond"/>
              </a:rPr>
              <a:t>SoSEP</a:t>
            </a:r>
            <a:r>
              <a:rPr lang="en-GB" sz="1600" dirty="0">
                <a:latin typeface="Garamond"/>
                <a:cs typeface="Garamond"/>
              </a:rPr>
              <a:t> was strongly supported by a range of respondents. It was recognized that information respecting Burns and Burns-related sites should be </a:t>
            </a:r>
            <a:r>
              <a:rPr lang="en-GB" sz="1600" dirty="0" err="1">
                <a:latin typeface="Garamond"/>
                <a:cs typeface="Garamond"/>
              </a:rPr>
              <a:t>integreated</a:t>
            </a:r>
            <a:r>
              <a:rPr lang="en-GB" sz="1600" dirty="0">
                <a:latin typeface="Garamond"/>
                <a:cs typeface="Garamond"/>
              </a:rPr>
              <a:t> into information relevant to other areas, e.g. Ayr town centre redevelopment or a Greenock-Irvine John Galt related walkway and cycle path. </a:t>
            </a:r>
          </a:p>
          <a:p>
            <a:pPr marL="642937" lvl="1" indent="-285750">
              <a:lnSpc>
                <a:spcPct val="114000"/>
              </a:lnSpc>
              <a:spcBef>
                <a:spcPts val="0"/>
              </a:spcBef>
              <a:spcAft>
                <a:spcPts val="600"/>
              </a:spcAft>
              <a:buFont typeface="Arial"/>
              <a:buChar char="•"/>
              <a:defRPr/>
            </a:pPr>
            <a:endParaRPr lang="en-GB" sz="1600" dirty="0" smtClean="0">
              <a:latin typeface="Garamond" charset="0"/>
              <a:ea typeface="Garamond" charset="0"/>
              <a:cs typeface="Garamond" charset="0"/>
            </a:endParaRPr>
          </a:p>
        </p:txBody>
      </p:sp>
    </p:spTree>
    <p:extLst>
      <p:ext uri="{BB962C8B-B14F-4D97-AF65-F5344CB8AC3E}">
        <p14:creationId xmlns:p14="http://schemas.microsoft.com/office/powerpoint/2010/main" val="195520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3"/>
          <p:cNvSpPr txBox="1">
            <a:spLocks/>
          </p:cNvSpPr>
          <p:nvPr/>
        </p:nvSpPr>
        <p:spPr>
          <a:xfrm>
            <a:off x="0" y="1203598"/>
            <a:ext cx="7524328" cy="3939902"/>
          </a:xfrm>
          <a:prstGeom prst="rect">
            <a:avLst/>
          </a:prstGeom>
          <a:solidFill>
            <a:srgbClr val="FFFFFE">
              <a:alpha val="80000"/>
            </a:srgbClr>
          </a:solidFill>
        </p:spPr>
        <p:txBody>
          <a:bodyPr vert="horz" lIns="108000" tIns="108000" rIns="108000" bIns="108000"/>
          <a:lstStyle>
            <a:lvl1pPr marL="342900" indent="-342900" algn="l" rtl="0" eaLnBrk="1" fontAlgn="base" hangingPunct="1">
              <a:spcBef>
                <a:spcPct val="20000"/>
              </a:spcBef>
              <a:spcAft>
                <a:spcPct val="0"/>
              </a:spcAft>
              <a:defRPr sz="2000">
                <a:solidFill>
                  <a:srgbClr val="002542"/>
                </a:solidFill>
                <a:latin typeface="+mn-lt"/>
                <a:ea typeface="MS PGothic" panose="020B0600070205080204" pitchFamily="34" charset="-128"/>
                <a:cs typeface="+mn-cs"/>
              </a:defRPr>
            </a:lvl1pPr>
            <a:lvl2pPr marL="457200" algn="l" rtl="0" eaLnBrk="1" fontAlgn="base" hangingPunct="1">
              <a:spcBef>
                <a:spcPct val="20000"/>
              </a:spcBef>
              <a:spcAft>
                <a:spcPct val="0"/>
              </a:spcAft>
              <a:defRPr sz="1800">
                <a:solidFill>
                  <a:srgbClr val="002542"/>
                </a:solidFill>
                <a:latin typeface="+mn-lt"/>
                <a:ea typeface="MS PGothic" panose="020B0600070205080204" pitchFamily="34" charset="-128"/>
                <a:cs typeface="ＭＳ Ｐゴシック" charset="0"/>
              </a:defRPr>
            </a:lvl2pPr>
            <a:lvl3pPr marL="914400" algn="l" rtl="0" eaLnBrk="1" fontAlgn="base" hangingPunct="1">
              <a:spcBef>
                <a:spcPct val="20000"/>
              </a:spcBef>
              <a:spcAft>
                <a:spcPct val="0"/>
              </a:spcAft>
              <a:defRPr sz="1400" b="1">
                <a:solidFill>
                  <a:srgbClr val="002542"/>
                </a:solidFill>
                <a:latin typeface="+mn-lt"/>
                <a:ea typeface="MS PGothic" panose="020B0600070205080204" pitchFamily="34" charset="-128"/>
                <a:cs typeface="ＭＳ Ｐゴシック" charset="0"/>
              </a:defRPr>
            </a:lvl3pPr>
            <a:lvl4pPr marL="1371600" algn="l" rtl="0" eaLnBrk="1" fontAlgn="base" hangingPunct="1">
              <a:spcBef>
                <a:spcPct val="20000"/>
              </a:spcBef>
              <a:spcAft>
                <a:spcPct val="0"/>
              </a:spcAft>
              <a:defRPr sz="1200">
                <a:solidFill>
                  <a:srgbClr val="002542"/>
                </a:solidFill>
                <a:latin typeface="+mn-lt"/>
                <a:ea typeface="MS PGothic" panose="020B0600070205080204" pitchFamily="34" charset="-128"/>
                <a:cs typeface="ＭＳ Ｐゴシック" charset="0"/>
              </a:defRPr>
            </a:lvl4pPr>
            <a:lvl5pPr marL="1828800" algn="l" rtl="0" eaLnBrk="1" fontAlgn="base" hangingPunct="1">
              <a:spcBef>
                <a:spcPct val="20000"/>
              </a:spcBef>
              <a:spcAft>
                <a:spcPct val="0"/>
              </a:spcAft>
              <a:defRPr sz="1000">
                <a:solidFill>
                  <a:srgbClr val="002542"/>
                </a:solidFill>
                <a:latin typeface="+mn-lt"/>
                <a:ea typeface="MS PGothic" panose="020B0600070205080204" pitchFamily="34" charset="-128"/>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357187" lvl="1">
              <a:lnSpc>
                <a:spcPct val="114000"/>
              </a:lnSpc>
              <a:spcBef>
                <a:spcPts val="0"/>
              </a:spcBef>
              <a:spcAft>
                <a:spcPts val="600"/>
              </a:spcAft>
              <a:defRPr/>
            </a:pPr>
            <a:r>
              <a:rPr lang="en-GB" sz="1600" b="1" dirty="0" smtClean="0">
                <a:latin typeface="Garamond" charset="0"/>
                <a:ea typeface="Garamond" charset="0"/>
                <a:cs typeface="Garamond" charset="0"/>
              </a:rPr>
              <a:t>INTERIM RECOMMENDATIONS FROM RESPONDENTS 2</a:t>
            </a:r>
          </a:p>
          <a:p>
            <a:pPr marL="642937" lvl="1" indent="-285750">
              <a:lnSpc>
                <a:spcPct val="114000"/>
              </a:lnSpc>
              <a:spcBef>
                <a:spcPts val="0"/>
              </a:spcBef>
              <a:spcAft>
                <a:spcPts val="600"/>
              </a:spcAft>
              <a:buFont typeface="Arial"/>
              <a:buChar char="•"/>
              <a:defRPr/>
            </a:pPr>
            <a:r>
              <a:rPr lang="en-GB" sz="1600" dirty="0">
                <a:latin typeface="Garamond"/>
                <a:cs typeface="Garamond"/>
              </a:rPr>
              <a:t>School curriculum: there was a widespread view (ranging from RBWF to BEMIS) that Burns was not-as other national poets might be-recognized and emphasized sufficiently in the school curriculum. </a:t>
            </a:r>
            <a:endParaRPr lang="en-GB" sz="1600" dirty="0" smtClean="0">
              <a:latin typeface="Garamond"/>
              <a:cs typeface="Garamond"/>
            </a:endParaRPr>
          </a:p>
          <a:p>
            <a:pPr marL="642937" lvl="1" indent="-285750">
              <a:lnSpc>
                <a:spcPct val="114000"/>
              </a:lnSpc>
              <a:spcBef>
                <a:spcPts val="0"/>
              </a:spcBef>
              <a:spcAft>
                <a:spcPts val="600"/>
              </a:spcAft>
              <a:buFont typeface="Arial"/>
              <a:buChar char="•"/>
              <a:defRPr/>
            </a:pPr>
            <a:r>
              <a:rPr lang="en-GB" sz="1600" dirty="0" smtClean="0">
                <a:latin typeface="Garamond"/>
                <a:cs typeface="Garamond"/>
              </a:rPr>
              <a:t>Joint </a:t>
            </a:r>
            <a:r>
              <a:rPr lang="en-GB" sz="1600" dirty="0">
                <a:latin typeface="Garamond"/>
                <a:cs typeface="Garamond"/>
              </a:rPr>
              <a:t>ticketing across Burns attractions in both Ayrshire and Arran and Dumfries and Galloway was mentioned by some respondents: the idea of a 7-day Burns Pass or similar (possibly involving catering and other service industry discounts) was seen as beneficial to widening the spread of visitors from major attractions such as the Birthplace Museum to some of the adjacent but much less visited </a:t>
            </a:r>
            <a:r>
              <a:rPr lang="en-GB" sz="1600" dirty="0" smtClean="0">
                <a:latin typeface="Garamond"/>
                <a:cs typeface="Garamond"/>
              </a:rPr>
              <a:t>attractions</a:t>
            </a:r>
          </a:p>
          <a:p>
            <a:pPr marL="642937" lvl="1" indent="-285750">
              <a:lnSpc>
                <a:spcPct val="114000"/>
              </a:lnSpc>
              <a:spcBef>
                <a:spcPts val="0"/>
              </a:spcBef>
              <a:spcAft>
                <a:spcPts val="600"/>
              </a:spcAft>
              <a:buFont typeface="Arial"/>
              <a:buChar char="•"/>
              <a:defRPr/>
            </a:pPr>
            <a:r>
              <a:rPr lang="en-GB" sz="1600" i="1" dirty="0" smtClean="0">
                <a:latin typeface="Garamond"/>
                <a:cs typeface="Garamond"/>
              </a:rPr>
              <a:t>Additional recommendations will arise from the research</a:t>
            </a:r>
            <a:endParaRPr lang="en-GB" sz="1600" i="1" dirty="0">
              <a:latin typeface="Garamond"/>
              <a:cs typeface="Garamond"/>
            </a:endParaRPr>
          </a:p>
          <a:p>
            <a:pPr marL="357187" lvl="1">
              <a:lnSpc>
                <a:spcPct val="114000"/>
              </a:lnSpc>
              <a:spcBef>
                <a:spcPts val="0"/>
              </a:spcBef>
              <a:spcAft>
                <a:spcPts val="600"/>
              </a:spcAft>
              <a:defRPr/>
            </a:pPr>
            <a:endParaRPr lang="en-GB" sz="1600" dirty="0" smtClean="0">
              <a:latin typeface="Garamond" charset="0"/>
              <a:ea typeface="Garamond" charset="0"/>
              <a:cs typeface="Garamond" charset="0"/>
            </a:endParaRPr>
          </a:p>
        </p:txBody>
      </p:sp>
    </p:spTree>
    <p:extLst>
      <p:ext uri="{BB962C8B-B14F-4D97-AF65-F5344CB8AC3E}">
        <p14:creationId xmlns:p14="http://schemas.microsoft.com/office/powerpoint/2010/main" val="306443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3"/>
          <p:cNvSpPr txBox="1">
            <a:spLocks/>
          </p:cNvSpPr>
          <p:nvPr/>
        </p:nvSpPr>
        <p:spPr>
          <a:xfrm>
            <a:off x="19208" y="1203598"/>
            <a:ext cx="8892480" cy="3939902"/>
          </a:xfrm>
          <a:prstGeom prst="rect">
            <a:avLst/>
          </a:prstGeom>
          <a:solidFill>
            <a:srgbClr val="FFFFFE">
              <a:alpha val="80000"/>
            </a:srgbClr>
          </a:solidFill>
        </p:spPr>
        <p:txBody>
          <a:bodyPr vert="horz" lIns="108000" tIns="108000" rIns="108000" bIns="108000"/>
          <a:lstStyle>
            <a:lvl1pPr marL="342900" indent="-342900" algn="l" rtl="0" eaLnBrk="1" fontAlgn="base" hangingPunct="1">
              <a:spcBef>
                <a:spcPct val="20000"/>
              </a:spcBef>
              <a:spcAft>
                <a:spcPct val="0"/>
              </a:spcAft>
              <a:defRPr sz="2000">
                <a:solidFill>
                  <a:srgbClr val="002542"/>
                </a:solidFill>
                <a:latin typeface="+mn-lt"/>
                <a:ea typeface="MS PGothic" panose="020B0600070205080204" pitchFamily="34" charset="-128"/>
                <a:cs typeface="+mn-cs"/>
              </a:defRPr>
            </a:lvl1pPr>
            <a:lvl2pPr marL="457200" algn="l" rtl="0" eaLnBrk="1" fontAlgn="base" hangingPunct="1">
              <a:spcBef>
                <a:spcPct val="20000"/>
              </a:spcBef>
              <a:spcAft>
                <a:spcPct val="0"/>
              </a:spcAft>
              <a:defRPr sz="1800">
                <a:solidFill>
                  <a:srgbClr val="002542"/>
                </a:solidFill>
                <a:latin typeface="+mn-lt"/>
                <a:ea typeface="MS PGothic" panose="020B0600070205080204" pitchFamily="34" charset="-128"/>
                <a:cs typeface="ＭＳ Ｐゴシック" charset="0"/>
              </a:defRPr>
            </a:lvl2pPr>
            <a:lvl3pPr marL="914400" algn="l" rtl="0" eaLnBrk="1" fontAlgn="base" hangingPunct="1">
              <a:spcBef>
                <a:spcPct val="20000"/>
              </a:spcBef>
              <a:spcAft>
                <a:spcPct val="0"/>
              </a:spcAft>
              <a:defRPr sz="1400" b="1">
                <a:solidFill>
                  <a:srgbClr val="002542"/>
                </a:solidFill>
                <a:latin typeface="+mn-lt"/>
                <a:ea typeface="MS PGothic" panose="020B0600070205080204" pitchFamily="34" charset="-128"/>
                <a:cs typeface="ＭＳ Ｐゴシック" charset="0"/>
              </a:defRPr>
            </a:lvl3pPr>
            <a:lvl4pPr marL="1371600" algn="l" rtl="0" eaLnBrk="1" fontAlgn="base" hangingPunct="1">
              <a:spcBef>
                <a:spcPct val="20000"/>
              </a:spcBef>
              <a:spcAft>
                <a:spcPct val="0"/>
              </a:spcAft>
              <a:defRPr sz="1200">
                <a:solidFill>
                  <a:srgbClr val="002542"/>
                </a:solidFill>
                <a:latin typeface="+mn-lt"/>
                <a:ea typeface="MS PGothic" panose="020B0600070205080204" pitchFamily="34" charset="-128"/>
                <a:cs typeface="ＭＳ Ｐゴシック" charset="0"/>
              </a:defRPr>
            </a:lvl4pPr>
            <a:lvl5pPr marL="1828800" algn="l" rtl="0" eaLnBrk="1" fontAlgn="base" hangingPunct="1">
              <a:spcBef>
                <a:spcPct val="20000"/>
              </a:spcBef>
              <a:spcAft>
                <a:spcPct val="0"/>
              </a:spcAft>
              <a:defRPr sz="1000">
                <a:solidFill>
                  <a:srgbClr val="002542"/>
                </a:solidFill>
                <a:latin typeface="+mn-lt"/>
                <a:ea typeface="MS PGothic" panose="020B0600070205080204" pitchFamily="34" charset="-128"/>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357187" lvl="1">
              <a:lnSpc>
                <a:spcPct val="114000"/>
              </a:lnSpc>
              <a:spcBef>
                <a:spcPts val="0"/>
              </a:spcBef>
              <a:spcAft>
                <a:spcPts val="600"/>
              </a:spcAft>
              <a:defRPr/>
            </a:pPr>
            <a:r>
              <a:rPr lang="en-GB" dirty="0" smtClean="0">
                <a:latin typeface="Garamond"/>
                <a:cs typeface="Garamond"/>
                <a:hlinkClick r:id="rId3"/>
              </a:rPr>
              <a:t>Murray.Pittock@glasgow.ac.uk</a:t>
            </a:r>
            <a:endParaRPr lang="en-GB" dirty="0" smtClean="0">
              <a:latin typeface="Garamond"/>
              <a:cs typeface="Garamond"/>
            </a:endParaRPr>
          </a:p>
          <a:p>
            <a:pPr marL="357187" lvl="1">
              <a:lnSpc>
                <a:spcPct val="114000"/>
              </a:lnSpc>
              <a:spcBef>
                <a:spcPts val="0"/>
              </a:spcBef>
              <a:spcAft>
                <a:spcPts val="600"/>
              </a:spcAft>
              <a:defRPr/>
            </a:pPr>
            <a:r>
              <a:rPr lang="en-GB" dirty="0" smtClean="0">
                <a:latin typeface="Garamond"/>
                <a:cs typeface="Garamond"/>
              </a:rPr>
              <a:t>@P14Murray</a:t>
            </a:r>
          </a:p>
          <a:p>
            <a:pPr marL="357187" lvl="1">
              <a:lnSpc>
                <a:spcPct val="114000"/>
              </a:lnSpc>
              <a:spcBef>
                <a:spcPts val="0"/>
              </a:spcBef>
              <a:spcAft>
                <a:spcPts val="600"/>
              </a:spcAft>
              <a:defRPr/>
            </a:pPr>
            <a:r>
              <a:rPr lang="en-GB" dirty="0" smtClean="0">
                <a:latin typeface="Garamond"/>
                <a:cs typeface="Garamond"/>
              </a:rPr>
              <a:t>@</a:t>
            </a:r>
            <a:r>
              <a:rPr lang="en-GB" dirty="0" err="1" smtClean="0">
                <a:latin typeface="Garamond"/>
                <a:cs typeface="Garamond"/>
              </a:rPr>
              <a:t>GlasgowBurns</a:t>
            </a:r>
            <a:endParaRPr lang="en-GB" dirty="0" smtClean="0">
              <a:latin typeface="Garamond"/>
              <a:cs typeface="Garamond"/>
            </a:endParaRPr>
          </a:p>
          <a:p>
            <a:pPr marL="357187" lvl="1">
              <a:lnSpc>
                <a:spcPct val="114000"/>
              </a:lnSpc>
              <a:spcBef>
                <a:spcPts val="0"/>
              </a:spcBef>
              <a:spcAft>
                <a:spcPts val="600"/>
              </a:spcAft>
              <a:defRPr/>
            </a:pPr>
            <a:endParaRPr lang="en-GB" dirty="0">
              <a:latin typeface="Garamond"/>
              <a:cs typeface="Garamond"/>
            </a:endParaRPr>
          </a:p>
          <a:p>
            <a:pPr marL="357187" lvl="1">
              <a:lnSpc>
                <a:spcPct val="114000"/>
              </a:lnSpc>
              <a:spcBef>
                <a:spcPts val="0"/>
              </a:spcBef>
              <a:spcAft>
                <a:spcPts val="600"/>
              </a:spcAft>
              <a:defRPr/>
            </a:pPr>
            <a:endParaRPr lang="en-GB" dirty="0" smtClean="0">
              <a:latin typeface="Garamond"/>
              <a:cs typeface="Garamond"/>
            </a:endParaRPr>
          </a:p>
          <a:p>
            <a:pPr marL="642937" lvl="1" indent="-285750">
              <a:lnSpc>
                <a:spcPct val="114000"/>
              </a:lnSpc>
              <a:spcBef>
                <a:spcPts val="0"/>
              </a:spcBef>
              <a:spcAft>
                <a:spcPts val="600"/>
              </a:spcAft>
              <a:buFont typeface="Arial"/>
              <a:buChar char="•"/>
              <a:defRPr/>
            </a:pPr>
            <a:endParaRPr lang="en-GB" b="1" kern="0" baseline="0" noProof="0" dirty="0">
              <a:solidFill>
                <a:srgbClr val="00213B"/>
              </a:solidFill>
              <a:latin typeface="Garamond"/>
              <a:cs typeface="Garamond"/>
            </a:endParaRPr>
          </a:p>
        </p:txBody>
      </p:sp>
      <p:pic>
        <p:nvPicPr>
          <p:cNvPr id="4" name="Picture 3"/>
          <p:cNvPicPr>
            <a:picLocks noChangeAspect="1"/>
          </p:cNvPicPr>
          <p:nvPr/>
        </p:nvPicPr>
        <p:blipFill>
          <a:blip r:embed="rId4"/>
          <a:stretch>
            <a:fillRect/>
          </a:stretch>
        </p:blipFill>
        <p:spPr>
          <a:xfrm>
            <a:off x="0" y="2715766"/>
            <a:ext cx="2483768" cy="2376264"/>
          </a:xfrm>
          <a:prstGeom prst="rect">
            <a:avLst/>
          </a:prstGeom>
        </p:spPr>
      </p:pic>
      <p:pic>
        <p:nvPicPr>
          <p:cNvPr id="5" name="Picture 4"/>
          <p:cNvPicPr>
            <a:picLocks noChangeAspect="1"/>
          </p:cNvPicPr>
          <p:nvPr/>
        </p:nvPicPr>
        <p:blipFill>
          <a:blip r:embed="rId5"/>
          <a:stretch>
            <a:fillRect/>
          </a:stretch>
        </p:blipFill>
        <p:spPr>
          <a:xfrm>
            <a:off x="2483768" y="2715766"/>
            <a:ext cx="3384376" cy="2427734"/>
          </a:xfrm>
          <a:prstGeom prst="rect">
            <a:avLst/>
          </a:prstGeom>
        </p:spPr>
      </p:pic>
      <p:pic>
        <p:nvPicPr>
          <p:cNvPr id="9" name="Picture 8"/>
          <p:cNvPicPr>
            <a:picLocks noChangeAspect="1"/>
          </p:cNvPicPr>
          <p:nvPr/>
        </p:nvPicPr>
        <p:blipFill>
          <a:blip r:embed="rId6"/>
          <a:stretch>
            <a:fillRect/>
          </a:stretch>
        </p:blipFill>
        <p:spPr>
          <a:xfrm>
            <a:off x="5868144" y="2715766"/>
            <a:ext cx="3024336" cy="2380662"/>
          </a:xfrm>
          <a:prstGeom prst="rect">
            <a:avLst/>
          </a:prstGeom>
        </p:spPr>
      </p:pic>
    </p:spTree>
    <p:extLst>
      <p:ext uri="{BB962C8B-B14F-4D97-AF65-F5344CB8AC3E}">
        <p14:creationId xmlns:p14="http://schemas.microsoft.com/office/powerpoint/2010/main" val="260717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3"/>
          <p:cNvSpPr txBox="1">
            <a:spLocks/>
          </p:cNvSpPr>
          <p:nvPr/>
        </p:nvSpPr>
        <p:spPr>
          <a:xfrm>
            <a:off x="251520" y="1203598"/>
            <a:ext cx="7272808" cy="3939902"/>
          </a:xfrm>
          <a:prstGeom prst="rect">
            <a:avLst/>
          </a:prstGeom>
          <a:solidFill>
            <a:srgbClr val="FFFFFE">
              <a:alpha val="80000"/>
            </a:srgbClr>
          </a:solidFill>
        </p:spPr>
        <p:txBody>
          <a:bodyPr vert="horz" lIns="108000" tIns="108000" rIns="108000" bIns="108000"/>
          <a:lstStyle>
            <a:lvl1pPr marL="342900" indent="-342900" algn="l" rtl="0" eaLnBrk="1" fontAlgn="base" hangingPunct="1">
              <a:spcBef>
                <a:spcPct val="20000"/>
              </a:spcBef>
              <a:spcAft>
                <a:spcPct val="0"/>
              </a:spcAft>
              <a:defRPr sz="2000">
                <a:solidFill>
                  <a:srgbClr val="002542"/>
                </a:solidFill>
                <a:latin typeface="+mn-lt"/>
                <a:ea typeface="MS PGothic" panose="020B0600070205080204" pitchFamily="34" charset="-128"/>
                <a:cs typeface="+mn-cs"/>
              </a:defRPr>
            </a:lvl1pPr>
            <a:lvl2pPr marL="457200" algn="l" rtl="0" eaLnBrk="1" fontAlgn="base" hangingPunct="1">
              <a:spcBef>
                <a:spcPct val="20000"/>
              </a:spcBef>
              <a:spcAft>
                <a:spcPct val="0"/>
              </a:spcAft>
              <a:defRPr sz="1800">
                <a:solidFill>
                  <a:srgbClr val="002542"/>
                </a:solidFill>
                <a:latin typeface="+mn-lt"/>
                <a:ea typeface="MS PGothic" panose="020B0600070205080204" pitchFamily="34" charset="-128"/>
                <a:cs typeface="ＭＳ Ｐゴシック" charset="0"/>
              </a:defRPr>
            </a:lvl2pPr>
            <a:lvl3pPr marL="914400" algn="l" rtl="0" eaLnBrk="1" fontAlgn="base" hangingPunct="1">
              <a:spcBef>
                <a:spcPct val="20000"/>
              </a:spcBef>
              <a:spcAft>
                <a:spcPct val="0"/>
              </a:spcAft>
              <a:defRPr sz="1400" b="1">
                <a:solidFill>
                  <a:srgbClr val="002542"/>
                </a:solidFill>
                <a:latin typeface="+mn-lt"/>
                <a:ea typeface="MS PGothic" panose="020B0600070205080204" pitchFamily="34" charset="-128"/>
                <a:cs typeface="ＭＳ Ｐゴシック" charset="0"/>
              </a:defRPr>
            </a:lvl3pPr>
            <a:lvl4pPr marL="1371600" algn="l" rtl="0" eaLnBrk="1" fontAlgn="base" hangingPunct="1">
              <a:spcBef>
                <a:spcPct val="20000"/>
              </a:spcBef>
              <a:spcAft>
                <a:spcPct val="0"/>
              </a:spcAft>
              <a:defRPr sz="1200">
                <a:solidFill>
                  <a:srgbClr val="002542"/>
                </a:solidFill>
                <a:latin typeface="+mn-lt"/>
                <a:ea typeface="MS PGothic" panose="020B0600070205080204" pitchFamily="34" charset="-128"/>
                <a:cs typeface="ＭＳ Ｐゴシック" charset="0"/>
              </a:defRPr>
            </a:lvl4pPr>
            <a:lvl5pPr marL="1828800" algn="l" rtl="0" eaLnBrk="1" fontAlgn="base" hangingPunct="1">
              <a:spcBef>
                <a:spcPct val="20000"/>
              </a:spcBef>
              <a:spcAft>
                <a:spcPct val="0"/>
              </a:spcAft>
              <a:defRPr sz="1000">
                <a:solidFill>
                  <a:srgbClr val="002542"/>
                </a:solidFill>
                <a:latin typeface="+mn-lt"/>
                <a:ea typeface="MS PGothic" panose="020B0600070205080204" pitchFamily="34" charset="-128"/>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357187" marR="0" lvl="1" algn="l" defTabSz="914400" rtl="0" eaLnBrk="1" fontAlgn="base" latinLnBrk="0" hangingPunct="1">
              <a:lnSpc>
                <a:spcPct val="114000"/>
              </a:lnSpc>
              <a:spcBef>
                <a:spcPts val="0"/>
              </a:spcBef>
              <a:spcAft>
                <a:spcPts val="600"/>
              </a:spcAft>
              <a:buClrTx/>
              <a:buSzTx/>
              <a:tabLst/>
              <a:defRPr/>
            </a:pPr>
            <a:r>
              <a:rPr lang="en-GB" sz="1600" b="1" kern="0" noProof="0" dirty="0" smtClean="0">
                <a:solidFill>
                  <a:srgbClr val="00213B"/>
                </a:solidFill>
                <a:latin typeface="Garamond"/>
                <a:cs typeface="Garamond"/>
              </a:rPr>
              <a:t>INTRODUCING THE PROJECT</a:t>
            </a:r>
          </a:p>
          <a:p>
            <a:pPr marL="642937" marR="0" lvl="1" indent="-285750" algn="l" defTabSz="914400" rtl="0" eaLnBrk="1" fontAlgn="base" latinLnBrk="0" hangingPunct="1">
              <a:lnSpc>
                <a:spcPct val="114000"/>
              </a:lnSpc>
              <a:spcBef>
                <a:spcPts val="0"/>
              </a:spcBef>
              <a:spcAft>
                <a:spcPts val="600"/>
              </a:spcAft>
              <a:buClrTx/>
              <a:buSzTx/>
              <a:buFont typeface="Arial" charset="0"/>
              <a:buChar char="•"/>
              <a:tabLst/>
              <a:defRPr/>
            </a:pPr>
            <a:r>
              <a:rPr lang="en-GB" sz="1600" kern="0" dirty="0" smtClean="0">
                <a:solidFill>
                  <a:srgbClr val="00213B"/>
                </a:solidFill>
                <a:latin typeface="Garamond"/>
                <a:cs typeface="Garamond"/>
              </a:rPr>
              <a:t>Previous funded Burns projects include: AHRC Global Burns Network, the first major funded project in the Centre for Robert Burns Studies, AHRC Robert Burns Beyond Text: Inventing Tradition and Securing Memory; AHRC Editing Robert Burns for the 21st Century (Co-Investigator); EPSRC-AHRC Scottish Heritage Partnership and now Robert Burns and the Scottish Economy</a:t>
            </a:r>
          </a:p>
          <a:p>
            <a:pPr marL="642937" marR="0" lvl="1" indent="-285750" algn="l" defTabSz="914400" rtl="0" eaLnBrk="1" fontAlgn="base" latinLnBrk="0" hangingPunct="1">
              <a:lnSpc>
                <a:spcPct val="114000"/>
              </a:lnSpc>
              <a:spcBef>
                <a:spcPts val="0"/>
              </a:spcBef>
              <a:spcAft>
                <a:spcPts val="600"/>
              </a:spcAft>
              <a:buClrTx/>
              <a:buSzTx/>
              <a:buFont typeface="Arial" charset="0"/>
              <a:buChar char="•"/>
              <a:tabLst/>
              <a:defRPr/>
            </a:pPr>
            <a:r>
              <a:rPr lang="en-GB" sz="1600" kern="0" dirty="0" smtClean="0">
                <a:solidFill>
                  <a:srgbClr val="00213B"/>
                </a:solidFill>
                <a:latin typeface="Garamond"/>
                <a:cs typeface="Garamond"/>
              </a:rPr>
              <a:t>2001 study by Lesley Campbell for David </a:t>
            </a:r>
            <a:r>
              <a:rPr lang="en-GB" sz="1600" kern="0" dirty="0" err="1" smtClean="0">
                <a:solidFill>
                  <a:srgbClr val="00213B"/>
                </a:solidFill>
                <a:latin typeface="Garamond"/>
                <a:cs typeface="Garamond"/>
              </a:rPr>
              <a:t>Stenhouse</a:t>
            </a:r>
            <a:r>
              <a:rPr lang="en-GB" sz="1600" kern="0" dirty="0" smtClean="0">
                <a:solidFill>
                  <a:srgbClr val="00213B"/>
                </a:solidFill>
                <a:latin typeface="Garamond"/>
                <a:cs typeface="Garamond"/>
              </a:rPr>
              <a:t> at the BBC: £157M</a:t>
            </a:r>
          </a:p>
          <a:p>
            <a:pPr marL="642937" marR="0" lvl="1" indent="-285750" algn="l" defTabSz="914400" rtl="0" eaLnBrk="1" fontAlgn="base" latinLnBrk="0" hangingPunct="1">
              <a:lnSpc>
                <a:spcPct val="114000"/>
              </a:lnSpc>
              <a:spcBef>
                <a:spcPts val="0"/>
              </a:spcBef>
              <a:spcAft>
                <a:spcPts val="600"/>
              </a:spcAft>
              <a:buClrTx/>
              <a:buSzTx/>
              <a:buFont typeface="Arial" charset="0"/>
              <a:buChar char="•"/>
              <a:tabLst/>
              <a:defRPr/>
            </a:pPr>
            <a:r>
              <a:rPr lang="en-GB" sz="1600" kern="0" dirty="0" smtClean="0">
                <a:solidFill>
                  <a:srgbClr val="00213B"/>
                </a:solidFill>
                <a:latin typeface="Garamond"/>
                <a:cs typeface="Garamond"/>
              </a:rPr>
              <a:t>2005 update on that study for 2009 Homecoming planning by </a:t>
            </a:r>
            <a:r>
              <a:rPr lang="en-GB" sz="1600" kern="0" dirty="0" err="1" smtClean="0">
                <a:solidFill>
                  <a:srgbClr val="00213B"/>
                </a:solidFill>
                <a:latin typeface="Garamond"/>
                <a:cs typeface="Garamond"/>
              </a:rPr>
              <a:t>Moffat</a:t>
            </a:r>
            <a:r>
              <a:rPr lang="en-GB" sz="1600" kern="0" dirty="0" smtClean="0">
                <a:solidFill>
                  <a:srgbClr val="00213B"/>
                </a:solidFill>
                <a:latin typeface="Garamond"/>
                <a:cs typeface="Garamond"/>
              </a:rPr>
              <a:t> Centre, GCU</a:t>
            </a:r>
          </a:p>
          <a:p>
            <a:pPr marL="642937" marR="0" lvl="1" indent="-285750" algn="l" defTabSz="914400" rtl="0" eaLnBrk="1" fontAlgn="base" latinLnBrk="0" hangingPunct="1">
              <a:lnSpc>
                <a:spcPct val="114000"/>
              </a:lnSpc>
              <a:spcBef>
                <a:spcPts val="0"/>
              </a:spcBef>
              <a:spcAft>
                <a:spcPts val="600"/>
              </a:spcAft>
              <a:buClrTx/>
              <a:buSzTx/>
              <a:buFont typeface="Arial" charset="0"/>
              <a:buChar char="•"/>
              <a:tabLst/>
              <a:defRPr/>
            </a:pPr>
            <a:r>
              <a:rPr lang="en-GB" sz="1600" kern="0" dirty="0" smtClean="0">
                <a:solidFill>
                  <a:srgbClr val="00213B"/>
                </a:solidFill>
                <a:latin typeface="Garamond" charset="0"/>
                <a:ea typeface="Garamond" charset="0"/>
                <a:cs typeface="Garamond" charset="0"/>
              </a:rPr>
              <a:t>2018 members’ debate in Scottish Parliament </a:t>
            </a:r>
            <a:r>
              <a:rPr lang="en-GB" sz="1600" dirty="0">
                <a:latin typeface="Garamond" charset="0"/>
                <a:ea typeface="Garamond" charset="0"/>
                <a:cs typeface="Garamond" charset="0"/>
              </a:rPr>
              <a:t>initiated by Joan </a:t>
            </a:r>
            <a:r>
              <a:rPr lang="en-GB" sz="1600" dirty="0" err="1">
                <a:latin typeface="Garamond" charset="0"/>
                <a:ea typeface="Garamond" charset="0"/>
                <a:cs typeface="Garamond" charset="0"/>
              </a:rPr>
              <a:t>McAlpine</a:t>
            </a:r>
            <a:r>
              <a:rPr lang="en-GB" sz="1600" dirty="0">
                <a:latin typeface="Garamond" charset="0"/>
                <a:ea typeface="Garamond" charset="0"/>
                <a:cs typeface="Garamond" charset="0"/>
              </a:rPr>
              <a:t> MSP on 17 January 2018, S5M-09328, </a:t>
            </a:r>
            <a:r>
              <a:rPr lang="en-GB" sz="1600" dirty="0" smtClean="0">
                <a:latin typeface="Garamond" charset="0"/>
                <a:ea typeface="Garamond" charset="0"/>
                <a:cs typeface="Garamond" charset="0"/>
              </a:rPr>
              <a:t>‘The </a:t>
            </a:r>
            <a:r>
              <a:rPr lang="en-GB" sz="1600" dirty="0">
                <a:latin typeface="Garamond" charset="0"/>
                <a:ea typeface="Garamond" charset="0"/>
                <a:cs typeface="Garamond" charset="0"/>
              </a:rPr>
              <a:t>Economic Potential of Robert </a:t>
            </a:r>
            <a:r>
              <a:rPr lang="en-GB" sz="1600" dirty="0" smtClean="0">
                <a:latin typeface="Garamond" charset="0"/>
                <a:ea typeface="Garamond" charset="0"/>
                <a:cs typeface="Garamond" charset="0"/>
              </a:rPr>
              <a:t>Burns’. </a:t>
            </a:r>
            <a:r>
              <a:rPr lang="en-GB" b="1" dirty="0"/>
              <a:t> </a:t>
            </a:r>
            <a:endParaRPr lang="en-GB" dirty="0"/>
          </a:p>
          <a:p>
            <a:pPr marL="642937" marR="0" lvl="1" indent="-285750" algn="l" defTabSz="914400" rtl="0" eaLnBrk="1" fontAlgn="base" latinLnBrk="0" hangingPunct="1">
              <a:lnSpc>
                <a:spcPct val="114000"/>
              </a:lnSpc>
              <a:spcBef>
                <a:spcPts val="0"/>
              </a:spcBef>
              <a:spcAft>
                <a:spcPts val="600"/>
              </a:spcAft>
              <a:buClrTx/>
              <a:buSzTx/>
              <a:buFont typeface="Arial" charset="0"/>
              <a:buChar char="•"/>
              <a:tabLst/>
              <a:defRPr/>
            </a:pPr>
            <a:endParaRPr lang="en-GB" sz="1600" kern="0" dirty="0" smtClean="0">
              <a:solidFill>
                <a:srgbClr val="00213B"/>
              </a:solidFill>
              <a:latin typeface="Garamond"/>
              <a:cs typeface="Garamond"/>
            </a:endParaRPr>
          </a:p>
          <a:p>
            <a:pPr marL="642937" marR="0" lvl="1" indent="-285750" algn="l" defTabSz="914400" rtl="0" eaLnBrk="1" fontAlgn="base" latinLnBrk="0" hangingPunct="1">
              <a:lnSpc>
                <a:spcPct val="114000"/>
              </a:lnSpc>
              <a:spcBef>
                <a:spcPts val="0"/>
              </a:spcBef>
              <a:spcAft>
                <a:spcPts val="600"/>
              </a:spcAft>
              <a:buClrTx/>
              <a:buSzTx/>
              <a:buFont typeface="Arial" charset="0"/>
              <a:buChar char="•"/>
              <a:tabLst/>
              <a:defRPr/>
            </a:pPr>
            <a:endParaRPr lang="en-GB" sz="1600" kern="0" dirty="0">
              <a:solidFill>
                <a:srgbClr val="00213B"/>
              </a:solidFill>
              <a:latin typeface="Garamond"/>
              <a:cs typeface="Garamond"/>
            </a:endParaRPr>
          </a:p>
        </p:txBody>
      </p:sp>
    </p:spTree>
    <p:extLst>
      <p:ext uri="{BB962C8B-B14F-4D97-AF65-F5344CB8AC3E}">
        <p14:creationId xmlns:p14="http://schemas.microsoft.com/office/powerpoint/2010/main" val="261208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3"/>
          <p:cNvSpPr txBox="1">
            <a:spLocks/>
          </p:cNvSpPr>
          <p:nvPr/>
        </p:nvSpPr>
        <p:spPr>
          <a:xfrm>
            <a:off x="251520" y="1203598"/>
            <a:ext cx="6696744" cy="3939902"/>
          </a:xfrm>
          <a:prstGeom prst="rect">
            <a:avLst/>
          </a:prstGeom>
          <a:solidFill>
            <a:srgbClr val="FFFFFE">
              <a:alpha val="80000"/>
            </a:srgbClr>
          </a:solidFill>
        </p:spPr>
        <p:txBody>
          <a:bodyPr vert="horz" lIns="108000" tIns="108000" rIns="108000" bIns="108000"/>
          <a:lstStyle>
            <a:lvl1pPr marL="342900" indent="-342900" algn="l" rtl="0" eaLnBrk="1" fontAlgn="base" hangingPunct="1">
              <a:spcBef>
                <a:spcPct val="20000"/>
              </a:spcBef>
              <a:spcAft>
                <a:spcPct val="0"/>
              </a:spcAft>
              <a:defRPr sz="2000">
                <a:solidFill>
                  <a:srgbClr val="002542"/>
                </a:solidFill>
                <a:latin typeface="+mn-lt"/>
                <a:ea typeface="MS PGothic" panose="020B0600070205080204" pitchFamily="34" charset="-128"/>
                <a:cs typeface="+mn-cs"/>
              </a:defRPr>
            </a:lvl1pPr>
            <a:lvl2pPr marL="457200" algn="l" rtl="0" eaLnBrk="1" fontAlgn="base" hangingPunct="1">
              <a:spcBef>
                <a:spcPct val="20000"/>
              </a:spcBef>
              <a:spcAft>
                <a:spcPct val="0"/>
              </a:spcAft>
              <a:defRPr sz="1800">
                <a:solidFill>
                  <a:srgbClr val="002542"/>
                </a:solidFill>
                <a:latin typeface="+mn-lt"/>
                <a:ea typeface="MS PGothic" panose="020B0600070205080204" pitchFamily="34" charset="-128"/>
                <a:cs typeface="ＭＳ Ｐゴシック" charset="0"/>
              </a:defRPr>
            </a:lvl2pPr>
            <a:lvl3pPr marL="914400" algn="l" rtl="0" eaLnBrk="1" fontAlgn="base" hangingPunct="1">
              <a:spcBef>
                <a:spcPct val="20000"/>
              </a:spcBef>
              <a:spcAft>
                <a:spcPct val="0"/>
              </a:spcAft>
              <a:defRPr sz="1400" b="1">
                <a:solidFill>
                  <a:srgbClr val="002542"/>
                </a:solidFill>
                <a:latin typeface="+mn-lt"/>
                <a:ea typeface="MS PGothic" panose="020B0600070205080204" pitchFamily="34" charset="-128"/>
                <a:cs typeface="ＭＳ Ｐゴシック" charset="0"/>
              </a:defRPr>
            </a:lvl3pPr>
            <a:lvl4pPr marL="1371600" algn="l" rtl="0" eaLnBrk="1" fontAlgn="base" hangingPunct="1">
              <a:spcBef>
                <a:spcPct val="20000"/>
              </a:spcBef>
              <a:spcAft>
                <a:spcPct val="0"/>
              </a:spcAft>
              <a:defRPr sz="1200">
                <a:solidFill>
                  <a:srgbClr val="002542"/>
                </a:solidFill>
                <a:latin typeface="+mn-lt"/>
                <a:ea typeface="MS PGothic" panose="020B0600070205080204" pitchFamily="34" charset="-128"/>
                <a:cs typeface="ＭＳ Ｐゴシック" charset="0"/>
              </a:defRPr>
            </a:lvl4pPr>
            <a:lvl5pPr marL="1828800" algn="l" rtl="0" eaLnBrk="1" fontAlgn="base" hangingPunct="1">
              <a:spcBef>
                <a:spcPct val="20000"/>
              </a:spcBef>
              <a:spcAft>
                <a:spcPct val="0"/>
              </a:spcAft>
              <a:defRPr sz="1000">
                <a:solidFill>
                  <a:srgbClr val="002542"/>
                </a:solidFill>
                <a:latin typeface="+mn-lt"/>
                <a:ea typeface="MS PGothic" panose="020B0600070205080204" pitchFamily="34" charset="-128"/>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357187" marR="0" lvl="1" algn="l" defTabSz="914400" rtl="0" eaLnBrk="1" fontAlgn="base" latinLnBrk="0" hangingPunct="1">
              <a:lnSpc>
                <a:spcPct val="114000"/>
              </a:lnSpc>
              <a:spcBef>
                <a:spcPts val="0"/>
              </a:spcBef>
              <a:spcAft>
                <a:spcPts val="600"/>
              </a:spcAft>
              <a:buClrTx/>
              <a:buSzTx/>
              <a:tabLst/>
              <a:defRPr/>
            </a:pPr>
            <a:r>
              <a:rPr lang="en-GB" sz="1600" b="1" kern="0" noProof="0" dirty="0" smtClean="0">
                <a:solidFill>
                  <a:srgbClr val="00213B"/>
                </a:solidFill>
                <a:latin typeface="Garamond"/>
                <a:cs typeface="Garamond"/>
              </a:rPr>
              <a:t>INTRODUCING THE PROJECT</a:t>
            </a:r>
          </a:p>
          <a:p>
            <a:pPr marL="642937" marR="0" lvl="1" indent="-285750" algn="l" defTabSz="914400" rtl="0" eaLnBrk="1" fontAlgn="base" latinLnBrk="0" hangingPunct="1">
              <a:lnSpc>
                <a:spcPct val="114000"/>
              </a:lnSpc>
              <a:spcBef>
                <a:spcPts val="0"/>
              </a:spcBef>
              <a:spcAft>
                <a:spcPts val="600"/>
              </a:spcAft>
              <a:buClrTx/>
              <a:buSzTx/>
              <a:buFont typeface="Arial" charset="0"/>
              <a:buChar char="•"/>
              <a:tabLst/>
              <a:defRPr/>
            </a:pPr>
            <a:r>
              <a:rPr lang="en-GB" sz="1600" kern="0" dirty="0" smtClean="0">
                <a:solidFill>
                  <a:srgbClr val="00213B"/>
                </a:solidFill>
                <a:latin typeface="Garamond"/>
                <a:cs typeface="Garamond"/>
              </a:rPr>
              <a:t>Previous funded Burns projects include: AHRC Global Burns Network, the first major funded project in the Centre for Robert Burns Studies, AHRC Robert Burns Beyond Text: Inventing Tradition and Securing Memory; AHRC Editing Robert Burns for the 21st Century (Co-Investigator); EPSRC-AHRC Scottish Heritage Partnership and now Robert Burns and the Scottish Economy</a:t>
            </a:r>
          </a:p>
          <a:p>
            <a:pPr marL="642937" marR="0" lvl="1" indent="-285750" algn="l" defTabSz="914400" rtl="0" eaLnBrk="1" fontAlgn="base" latinLnBrk="0" hangingPunct="1">
              <a:lnSpc>
                <a:spcPct val="114000"/>
              </a:lnSpc>
              <a:spcBef>
                <a:spcPts val="0"/>
              </a:spcBef>
              <a:spcAft>
                <a:spcPts val="600"/>
              </a:spcAft>
              <a:buClrTx/>
              <a:buSzTx/>
              <a:buFont typeface="Arial" charset="0"/>
              <a:buChar char="•"/>
              <a:tabLst/>
              <a:defRPr/>
            </a:pPr>
            <a:r>
              <a:rPr lang="en-GB" sz="1600" kern="0" dirty="0" smtClean="0">
                <a:solidFill>
                  <a:srgbClr val="00213B"/>
                </a:solidFill>
                <a:latin typeface="Garamond"/>
                <a:cs typeface="Garamond"/>
              </a:rPr>
              <a:t>2001 study by Lesley Campbell for David </a:t>
            </a:r>
            <a:r>
              <a:rPr lang="en-GB" sz="1600" kern="0" dirty="0" err="1" smtClean="0">
                <a:solidFill>
                  <a:srgbClr val="00213B"/>
                </a:solidFill>
                <a:latin typeface="Garamond"/>
                <a:cs typeface="Garamond"/>
              </a:rPr>
              <a:t>Stenhouse</a:t>
            </a:r>
            <a:r>
              <a:rPr lang="en-GB" sz="1600" kern="0" dirty="0" smtClean="0">
                <a:solidFill>
                  <a:srgbClr val="00213B"/>
                </a:solidFill>
                <a:latin typeface="Garamond"/>
                <a:cs typeface="Garamond"/>
              </a:rPr>
              <a:t> at the BBC: £157M</a:t>
            </a:r>
          </a:p>
          <a:p>
            <a:pPr marL="642937" marR="0" lvl="1" indent="-285750" algn="l" defTabSz="914400" rtl="0" eaLnBrk="1" fontAlgn="base" latinLnBrk="0" hangingPunct="1">
              <a:lnSpc>
                <a:spcPct val="114000"/>
              </a:lnSpc>
              <a:spcBef>
                <a:spcPts val="0"/>
              </a:spcBef>
              <a:spcAft>
                <a:spcPts val="600"/>
              </a:spcAft>
              <a:buClrTx/>
              <a:buSzTx/>
              <a:buFont typeface="Arial" charset="0"/>
              <a:buChar char="•"/>
              <a:tabLst/>
              <a:defRPr/>
            </a:pPr>
            <a:r>
              <a:rPr lang="en-GB" sz="1600" kern="0" dirty="0" smtClean="0">
                <a:solidFill>
                  <a:srgbClr val="00213B"/>
                </a:solidFill>
                <a:latin typeface="Garamond"/>
                <a:cs typeface="Garamond"/>
              </a:rPr>
              <a:t>2005 update on that study for 2009 Homecoming planning by </a:t>
            </a:r>
            <a:r>
              <a:rPr lang="en-GB" sz="1600" kern="0" dirty="0" err="1" smtClean="0">
                <a:solidFill>
                  <a:srgbClr val="00213B"/>
                </a:solidFill>
                <a:latin typeface="Garamond"/>
                <a:cs typeface="Garamond"/>
              </a:rPr>
              <a:t>Moffat</a:t>
            </a:r>
            <a:r>
              <a:rPr lang="en-GB" sz="1600" kern="0" dirty="0" smtClean="0">
                <a:solidFill>
                  <a:srgbClr val="00213B"/>
                </a:solidFill>
                <a:latin typeface="Garamond"/>
                <a:cs typeface="Garamond"/>
              </a:rPr>
              <a:t> Centre, GCU</a:t>
            </a:r>
          </a:p>
          <a:p>
            <a:pPr marL="642937" marR="0" lvl="1" indent="-285750" algn="l" defTabSz="914400" rtl="0" eaLnBrk="1" fontAlgn="base" latinLnBrk="0" hangingPunct="1">
              <a:lnSpc>
                <a:spcPct val="114000"/>
              </a:lnSpc>
              <a:spcBef>
                <a:spcPts val="0"/>
              </a:spcBef>
              <a:spcAft>
                <a:spcPts val="600"/>
              </a:spcAft>
              <a:buClrTx/>
              <a:buSzTx/>
              <a:buFont typeface="Arial" charset="0"/>
              <a:buChar char="•"/>
              <a:tabLst/>
              <a:defRPr/>
            </a:pPr>
            <a:r>
              <a:rPr lang="en-GB" sz="1600" kern="0" dirty="0" smtClean="0">
                <a:solidFill>
                  <a:srgbClr val="00213B"/>
                </a:solidFill>
                <a:latin typeface="Garamond" charset="0"/>
                <a:ea typeface="Garamond" charset="0"/>
                <a:cs typeface="Garamond" charset="0"/>
              </a:rPr>
              <a:t>2018 members’ debate in Scottish Parliament </a:t>
            </a:r>
            <a:r>
              <a:rPr lang="en-GB" sz="1600" dirty="0">
                <a:latin typeface="Garamond" charset="0"/>
                <a:ea typeface="Garamond" charset="0"/>
                <a:cs typeface="Garamond" charset="0"/>
              </a:rPr>
              <a:t>initiated by Joan </a:t>
            </a:r>
            <a:r>
              <a:rPr lang="en-GB" sz="1600" dirty="0" err="1">
                <a:latin typeface="Garamond" charset="0"/>
                <a:ea typeface="Garamond" charset="0"/>
                <a:cs typeface="Garamond" charset="0"/>
              </a:rPr>
              <a:t>McAlpine</a:t>
            </a:r>
            <a:r>
              <a:rPr lang="en-GB" sz="1600" dirty="0">
                <a:latin typeface="Garamond" charset="0"/>
                <a:ea typeface="Garamond" charset="0"/>
                <a:cs typeface="Garamond" charset="0"/>
              </a:rPr>
              <a:t> MSP on 17 January 2018, S5M-09328, </a:t>
            </a:r>
            <a:r>
              <a:rPr lang="en-GB" sz="1600" dirty="0" smtClean="0">
                <a:latin typeface="Garamond" charset="0"/>
                <a:ea typeface="Garamond" charset="0"/>
                <a:cs typeface="Garamond" charset="0"/>
              </a:rPr>
              <a:t>‘The </a:t>
            </a:r>
            <a:r>
              <a:rPr lang="en-GB" sz="1600" dirty="0">
                <a:latin typeface="Garamond" charset="0"/>
                <a:ea typeface="Garamond" charset="0"/>
                <a:cs typeface="Garamond" charset="0"/>
              </a:rPr>
              <a:t>Economic Potential of Robert </a:t>
            </a:r>
            <a:r>
              <a:rPr lang="en-GB" sz="1600" dirty="0" smtClean="0">
                <a:latin typeface="Garamond" charset="0"/>
                <a:ea typeface="Garamond" charset="0"/>
                <a:cs typeface="Garamond" charset="0"/>
              </a:rPr>
              <a:t>Burns’. </a:t>
            </a:r>
            <a:r>
              <a:rPr lang="en-GB" b="1" dirty="0"/>
              <a:t> </a:t>
            </a:r>
            <a:endParaRPr lang="en-GB" dirty="0"/>
          </a:p>
          <a:p>
            <a:pPr marL="642937" marR="0" lvl="1" indent="-285750" algn="l" defTabSz="914400" rtl="0" eaLnBrk="1" fontAlgn="base" latinLnBrk="0" hangingPunct="1">
              <a:lnSpc>
                <a:spcPct val="114000"/>
              </a:lnSpc>
              <a:spcBef>
                <a:spcPts val="0"/>
              </a:spcBef>
              <a:spcAft>
                <a:spcPts val="600"/>
              </a:spcAft>
              <a:buClrTx/>
              <a:buSzTx/>
              <a:buFont typeface="Arial" charset="0"/>
              <a:buChar char="•"/>
              <a:tabLst/>
              <a:defRPr/>
            </a:pPr>
            <a:endParaRPr lang="en-GB" sz="1600" kern="0" dirty="0" smtClean="0">
              <a:solidFill>
                <a:srgbClr val="00213B"/>
              </a:solidFill>
              <a:latin typeface="Garamond"/>
              <a:cs typeface="Garamond"/>
            </a:endParaRPr>
          </a:p>
          <a:p>
            <a:pPr marL="642937" marR="0" lvl="1" indent="-285750" algn="l" defTabSz="914400" rtl="0" eaLnBrk="1" fontAlgn="base" latinLnBrk="0" hangingPunct="1">
              <a:lnSpc>
                <a:spcPct val="114000"/>
              </a:lnSpc>
              <a:spcBef>
                <a:spcPts val="0"/>
              </a:spcBef>
              <a:spcAft>
                <a:spcPts val="600"/>
              </a:spcAft>
              <a:buClrTx/>
              <a:buSzTx/>
              <a:buFont typeface="Arial" charset="0"/>
              <a:buChar char="•"/>
              <a:tabLst/>
              <a:defRPr/>
            </a:pPr>
            <a:endParaRPr lang="en-GB" sz="1600" kern="0" dirty="0">
              <a:solidFill>
                <a:srgbClr val="00213B"/>
              </a:solidFill>
              <a:latin typeface="Garamond"/>
              <a:cs typeface="Garamond"/>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872" y="1059581"/>
            <a:ext cx="3528392" cy="4091023"/>
          </a:xfrm>
          <a:prstGeom prst="rect">
            <a:avLst/>
          </a:prstGeom>
        </p:spPr>
      </p:pic>
      <p:pic>
        <p:nvPicPr>
          <p:cNvPr id="4" name="Picture 3" descr="IMG_698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20" y="1059582"/>
            <a:ext cx="3734954" cy="4100482"/>
          </a:xfrm>
          <a:prstGeom prst="rect">
            <a:avLst/>
          </a:prstGeom>
        </p:spPr>
      </p:pic>
    </p:spTree>
    <p:extLst>
      <p:ext uri="{BB962C8B-B14F-4D97-AF65-F5344CB8AC3E}">
        <p14:creationId xmlns:p14="http://schemas.microsoft.com/office/powerpoint/2010/main" val="19043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3"/>
          <p:cNvSpPr txBox="1">
            <a:spLocks/>
          </p:cNvSpPr>
          <p:nvPr/>
        </p:nvSpPr>
        <p:spPr>
          <a:xfrm>
            <a:off x="0" y="1059582"/>
            <a:ext cx="7308304" cy="4083918"/>
          </a:xfrm>
          <a:prstGeom prst="rect">
            <a:avLst/>
          </a:prstGeom>
          <a:solidFill>
            <a:srgbClr val="FFFFFE">
              <a:alpha val="80000"/>
            </a:srgbClr>
          </a:solidFill>
        </p:spPr>
        <p:txBody>
          <a:bodyPr vert="horz" lIns="108000" tIns="108000" rIns="108000" bIns="108000"/>
          <a:lstStyle>
            <a:lvl1pPr marL="342900" indent="-342900" algn="l" rtl="0" eaLnBrk="1" fontAlgn="base" hangingPunct="1">
              <a:spcBef>
                <a:spcPct val="20000"/>
              </a:spcBef>
              <a:spcAft>
                <a:spcPct val="0"/>
              </a:spcAft>
              <a:defRPr sz="2000">
                <a:solidFill>
                  <a:srgbClr val="002542"/>
                </a:solidFill>
                <a:latin typeface="+mn-lt"/>
                <a:ea typeface="MS PGothic" panose="020B0600070205080204" pitchFamily="34" charset="-128"/>
                <a:cs typeface="+mn-cs"/>
              </a:defRPr>
            </a:lvl1pPr>
            <a:lvl2pPr marL="457200" algn="l" rtl="0" eaLnBrk="1" fontAlgn="base" hangingPunct="1">
              <a:spcBef>
                <a:spcPct val="20000"/>
              </a:spcBef>
              <a:spcAft>
                <a:spcPct val="0"/>
              </a:spcAft>
              <a:defRPr sz="1800">
                <a:solidFill>
                  <a:srgbClr val="002542"/>
                </a:solidFill>
                <a:latin typeface="+mn-lt"/>
                <a:ea typeface="MS PGothic" panose="020B0600070205080204" pitchFamily="34" charset="-128"/>
                <a:cs typeface="ＭＳ Ｐゴシック" charset="0"/>
              </a:defRPr>
            </a:lvl2pPr>
            <a:lvl3pPr marL="914400" algn="l" rtl="0" eaLnBrk="1" fontAlgn="base" hangingPunct="1">
              <a:spcBef>
                <a:spcPct val="20000"/>
              </a:spcBef>
              <a:spcAft>
                <a:spcPct val="0"/>
              </a:spcAft>
              <a:defRPr sz="1400" b="1">
                <a:solidFill>
                  <a:srgbClr val="002542"/>
                </a:solidFill>
                <a:latin typeface="+mn-lt"/>
                <a:ea typeface="MS PGothic" panose="020B0600070205080204" pitchFamily="34" charset="-128"/>
                <a:cs typeface="ＭＳ Ｐゴシック" charset="0"/>
              </a:defRPr>
            </a:lvl3pPr>
            <a:lvl4pPr marL="1371600" algn="l" rtl="0" eaLnBrk="1" fontAlgn="base" hangingPunct="1">
              <a:spcBef>
                <a:spcPct val="20000"/>
              </a:spcBef>
              <a:spcAft>
                <a:spcPct val="0"/>
              </a:spcAft>
              <a:defRPr sz="1200">
                <a:solidFill>
                  <a:srgbClr val="002542"/>
                </a:solidFill>
                <a:latin typeface="+mn-lt"/>
                <a:ea typeface="MS PGothic" panose="020B0600070205080204" pitchFamily="34" charset="-128"/>
                <a:cs typeface="ＭＳ Ｐゴシック" charset="0"/>
              </a:defRPr>
            </a:lvl4pPr>
            <a:lvl5pPr marL="1828800" algn="l" rtl="0" eaLnBrk="1" fontAlgn="base" hangingPunct="1">
              <a:spcBef>
                <a:spcPct val="20000"/>
              </a:spcBef>
              <a:spcAft>
                <a:spcPct val="0"/>
              </a:spcAft>
              <a:defRPr sz="1000">
                <a:solidFill>
                  <a:srgbClr val="002542"/>
                </a:solidFill>
                <a:latin typeface="+mn-lt"/>
                <a:ea typeface="MS PGothic" panose="020B0600070205080204" pitchFamily="34" charset="-128"/>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357187" marR="0" lvl="1" algn="l" defTabSz="914400" rtl="0" eaLnBrk="1" fontAlgn="base" latinLnBrk="0" hangingPunct="1">
              <a:lnSpc>
                <a:spcPct val="114000"/>
              </a:lnSpc>
              <a:spcBef>
                <a:spcPts val="0"/>
              </a:spcBef>
              <a:spcAft>
                <a:spcPts val="600"/>
              </a:spcAft>
              <a:buClrTx/>
              <a:buSzTx/>
              <a:tabLst/>
              <a:defRPr/>
            </a:pPr>
            <a:r>
              <a:rPr lang="en-GB" sz="1600" b="1" kern="0" noProof="0" dirty="0" smtClean="0">
                <a:solidFill>
                  <a:srgbClr val="00213B"/>
                </a:solidFill>
                <a:latin typeface="Garamond"/>
                <a:cs typeface="Garamond"/>
              </a:rPr>
              <a:t>THE IMPORTANCE OF TOURISM</a:t>
            </a:r>
          </a:p>
          <a:p>
            <a:pPr marL="642937" marR="0" lvl="1" indent="-285750" algn="l" defTabSz="914400" rtl="0" eaLnBrk="1" fontAlgn="base" latinLnBrk="0" hangingPunct="1">
              <a:lnSpc>
                <a:spcPct val="114000"/>
              </a:lnSpc>
              <a:spcBef>
                <a:spcPts val="0"/>
              </a:spcBef>
              <a:spcAft>
                <a:spcPts val="600"/>
              </a:spcAft>
              <a:buClrTx/>
              <a:buSzTx/>
              <a:buFont typeface="Arial" charset="0"/>
              <a:buChar char="•"/>
              <a:tabLst/>
              <a:defRPr/>
            </a:pPr>
            <a:r>
              <a:rPr lang="en-GB" sz="1600" dirty="0" smtClean="0">
                <a:latin typeface="Garamond" charset="0"/>
                <a:ea typeface="Garamond" charset="0"/>
                <a:cs typeface="Garamond" charset="0"/>
              </a:rPr>
              <a:t>Estimated impact of Burns tourism, 66% of economic value (</a:t>
            </a:r>
            <a:r>
              <a:rPr lang="en-GB" sz="1600" dirty="0" err="1" smtClean="0">
                <a:latin typeface="Garamond" charset="0"/>
                <a:ea typeface="Garamond" charset="0"/>
                <a:cs typeface="Garamond" charset="0"/>
              </a:rPr>
              <a:t>Moffat</a:t>
            </a:r>
            <a:r>
              <a:rPr lang="en-GB" sz="1600" dirty="0" smtClean="0">
                <a:latin typeface="Garamond" charset="0"/>
                <a:ea typeface="Garamond" charset="0"/>
                <a:cs typeface="Garamond" charset="0"/>
              </a:rPr>
              <a:t> Centre)</a:t>
            </a:r>
          </a:p>
          <a:p>
            <a:pPr marL="642937" lvl="1" indent="-285750">
              <a:lnSpc>
                <a:spcPct val="114000"/>
              </a:lnSpc>
              <a:spcBef>
                <a:spcPts val="0"/>
              </a:spcBef>
              <a:spcAft>
                <a:spcPts val="600"/>
              </a:spcAft>
              <a:buFont typeface="Arial" charset="0"/>
              <a:buChar char="•"/>
              <a:defRPr/>
            </a:pPr>
            <a:r>
              <a:rPr lang="en-GB" sz="1600" dirty="0" smtClean="0">
                <a:latin typeface="Garamond" charset="0"/>
                <a:ea typeface="Garamond" charset="0"/>
                <a:cs typeface="Garamond" charset="0"/>
              </a:rPr>
              <a:t>Cultural tourism: </a:t>
            </a:r>
            <a:r>
              <a:rPr lang="en-GB" sz="1600" dirty="0">
                <a:latin typeface="Garamond" charset="0"/>
                <a:ea typeface="Garamond" charset="0"/>
                <a:cs typeface="Garamond" charset="0"/>
              </a:rPr>
              <a:t>The 2013 Centre for Economics and Business Research (CEBR) study on Arts, culture and the national economy identified 32% of all inbound visits to the UK as involving Arts and culture engagement and 42% of all inbound spend (£7.6 billion). </a:t>
            </a:r>
            <a:endParaRPr lang="en-GB" sz="1600" dirty="0" smtClean="0">
              <a:latin typeface="Garamond" charset="0"/>
              <a:ea typeface="Garamond" charset="0"/>
              <a:cs typeface="Garamond" charset="0"/>
            </a:endParaRPr>
          </a:p>
          <a:p>
            <a:pPr marL="642937" lvl="1" indent="-285750">
              <a:lnSpc>
                <a:spcPct val="114000"/>
              </a:lnSpc>
              <a:spcBef>
                <a:spcPts val="0"/>
              </a:spcBef>
              <a:spcAft>
                <a:spcPts val="600"/>
              </a:spcAft>
              <a:buFont typeface="Arial" charset="0"/>
              <a:buChar char="•"/>
              <a:defRPr/>
            </a:pPr>
            <a:r>
              <a:rPr lang="en-GB" sz="1600" dirty="0">
                <a:latin typeface="Garamond"/>
                <a:ea typeface="Garamond" charset="0"/>
                <a:cs typeface="Garamond"/>
              </a:rPr>
              <a:t>CEBR included an average £26817 uplift in house prices for houses in areas with twice the average level of cultural density. Given an average house price of £226000 in 2013, that suggests a rise of 12% in house prices for every doubling of cultural density. </a:t>
            </a:r>
            <a:r>
              <a:rPr lang="en-GB" sz="1600" dirty="0">
                <a:latin typeface="Garamond"/>
                <a:cs typeface="Garamond"/>
              </a:rPr>
              <a:t> </a:t>
            </a:r>
            <a:r>
              <a:rPr lang="en-GB" sz="1600" dirty="0" smtClean="0">
                <a:latin typeface="Garamond"/>
                <a:cs typeface="Garamond"/>
              </a:rPr>
              <a:t>Houses sold in protected historic landscapes (with particular cultural density) are worth 28% more on average. </a:t>
            </a:r>
          </a:p>
          <a:p>
            <a:pPr marL="642937" lvl="1" indent="-285750">
              <a:lnSpc>
                <a:spcPct val="114000"/>
              </a:lnSpc>
              <a:spcBef>
                <a:spcPts val="0"/>
              </a:spcBef>
              <a:spcAft>
                <a:spcPts val="600"/>
              </a:spcAft>
              <a:buFont typeface="Arial" charset="0"/>
              <a:buChar char="•"/>
              <a:defRPr/>
            </a:pPr>
            <a:r>
              <a:rPr lang="en-GB" sz="1600" dirty="0">
                <a:latin typeface="Garamond" charset="0"/>
                <a:ea typeface="Garamond" charset="0"/>
                <a:cs typeface="Garamond" charset="0"/>
              </a:rPr>
              <a:t>F</a:t>
            </a:r>
            <a:r>
              <a:rPr lang="en-GB" sz="1600" dirty="0" smtClean="0">
                <a:latin typeface="Garamond" charset="0"/>
                <a:ea typeface="Garamond" charset="0"/>
                <a:cs typeface="Garamond" charset="0"/>
              </a:rPr>
              <a:t>or </a:t>
            </a:r>
            <a:r>
              <a:rPr lang="en-GB" sz="1600" dirty="0">
                <a:latin typeface="Garamond" charset="0"/>
                <a:ea typeface="Garamond" charset="0"/>
                <a:cs typeface="Garamond" charset="0"/>
              </a:rPr>
              <a:t>every £1 of </a:t>
            </a:r>
            <a:r>
              <a:rPr lang="en-GB" sz="1600" dirty="0" smtClean="0">
                <a:latin typeface="Garamond" charset="0"/>
                <a:ea typeface="Garamond" charset="0"/>
                <a:cs typeface="Garamond" charset="0"/>
              </a:rPr>
              <a:t>Gross Value Added </a:t>
            </a:r>
            <a:r>
              <a:rPr lang="en-GB" sz="1600" dirty="0">
                <a:latin typeface="Garamond" charset="0"/>
                <a:ea typeface="Garamond" charset="0"/>
                <a:cs typeface="Garamond" charset="0"/>
              </a:rPr>
              <a:t>generated by the arts and culture industry, an additional £1.43 of GVA is generated by the wider UK </a:t>
            </a:r>
            <a:r>
              <a:rPr lang="en-GB" sz="1600" dirty="0" smtClean="0">
                <a:latin typeface="Garamond" charset="0"/>
                <a:ea typeface="Garamond" charset="0"/>
                <a:cs typeface="Garamond" charset="0"/>
              </a:rPr>
              <a:t>economy. </a:t>
            </a:r>
            <a:endParaRPr lang="en-GB" sz="1600" dirty="0">
              <a:latin typeface="Garamond" charset="0"/>
              <a:ea typeface="Garamond" charset="0"/>
              <a:cs typeface="Garamond" charset="0"/>
            </a:endParaRPr>
          </a:p>
          <a:p>
            <a:pPr marL="642937" marR="0" lvl="1" indent="-285750" algn="l" defTabSz="914400" rtl="0" eaLnBrk="1" fontAlgn="base" latinLnBrk="0" hangingPunct="1">
              <a:lnSpc>
                <a:spcPct val="114000"/>
              </a:lnSpc>
              <a:spcBef>
                <a:spcPts val="0"/>
              </a:spcBef>
              <a:spcAft>
                <a:spcPts val="600"/>
              </a:spcAft>
              <a:buClrTx/>
              <a:buSzTx/>
              <a:buFont typeface="Arial" charset="0"/>
              <a:buChar char="•"/>
              <a:tabLst/>
              <a:defRPr/>
            </a:pPr>
            <a:endParaRPr lang="en-GB" sz="1600" kern="0" dirty="0" smtClean="0">
              <a:solidFill>
                <a:srgbClr val="00213B"/>
              </a:solidFill>
              <a:latin typeface="Garamond"/>
              <a:cs typeface="Garamond"/>
            </a:endParaRPr>
          </a:p>
          <a:p>
            <a:pPr marL="642937" marR="0" lvl="1" indent="-285750" algn="l" defTabSz="914400" rtl="0" eaLnBrk="1" fontAlgn="base" latinLnBrk="0" hangingPunct="1">
              <a:lnSpc>
                <a:spcPct val="114000"/>
              </a:lnSpc>
              <a:spcBef>
                <a:spcPts val="0"/>
              </a:spcBef>
              <a:spcAft>
                <a:spcPts val="600"/>
              </a:spcAft>
              <a:buClrTx/>
              <a:buSzTx/>
              <a:buFont typeface="Arial" charset="0"/>
              <a:buChar char="•"/>
              <a:tabLst/>
              <a:defRPr/>
            </a:pPr>
            <a:endParaRPr lang="en-GB" sz="1600" kern="0" dirty="0">
              <a:solidFill>
                <a:srgbClr val="00213B"/>
              </a:solidFill>
              <a:latin typeface="Garamond"/>
              <a:cs typeface="Garamond"/>
            </a:endParaRPr>
          </a:p>
        </p:txBody>
      </p:sp>
    </p:spTree>
    <p:extLst>
      <p:ext uri="{BB962C8B-B14F-4D97-AF65-F5344CB8AC3E}">
        <p14:creationId xmlns:p14="http://schemas.microsoft.com/office/powerpoint/2010/main" val="197192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3"/>
          <p:cNvSpPr txBox="1">
            <a:spLocks/>
          </p:cNvSpPr>
          <p:nvPr/>
        </p:nvSpPr>
        <p:spPr>
          <a:xfrm>
            <a:off x="0" y="1059582"/>
            <a:ext cx="7308304" cy="4083918"/>
          </a:xfrm>
          <a:prstGeom prst="rect">
            <a:avLst/>
          </a:prstGeom>
          <a:solidFill>
            <a:srgbClr val="FFFFFE">
              <a:alpha val="80000"/>
            </a:srgbClr>
          </a:solidFill>
        </p:spPr>
        <p:txBody>
          <a:bodyPr vert="horz" lIns="108000" tIns="108000" rIns="108000" bIns="108000"/>
          <a:lstStyle>
            <a:lvl1pPr marL="342900" indent="-342900" algn="l" rtl="0" eaLnBrk="1" fontAlgn="base" hangingPunct="1">
              <a:spcBef>
                <a:spcPct val="20000"/>
              </a:spcBef>
              <a:spcAft>
                <a:spcPct val="0"/>
              </a:spcAft>
              <a:defRPr sz="2000">
                <a:solidFill>
                  <a:srgbClr val="002542"/>
                </a:solidFill>
                <a:latin typeface="+mn-lt"/>
                <a:ea typeface="MS PGothic" panose="020B0600070205080204" pitchFamily="34" charset="-128"/>
                <a:cs typeface="+mn-cs"/>
              </a:defRPr>
            </a:lvl1pPr>
            <a:lvl2pPr marL="457200" algn="l" rtl="0" eaLnBrk="1" fontAlgn="base" hangingPunct="1">
              <a:spcBef>
                <a:spcPct val="20000"/>
              </a:spcBef>
              <a:spcAft>
                <a:spcPct val="0"/>
              </a:spcAft>
              <a:defRPr sz="1800">
                <a:solidFill>
                  <a:srgbClr val="002542"/>
                </a:solidFill>
                <a:latin typeface="+mn-lt"/>
                <a:ea typeface="MS PGothic" panose="020B0600070205080204" pitchFamily="34" charset="-128"/>
                <a:cs typeface="ＭＳ Ｐゴシック" charset="0"/>
              </a:defRPr>
            </a:lvl2pPr>
            <a:lvl3pPr marL="914400" algn="l" rtl="0" eaLnBrk="1" fontAlgn="base" hangingPunct="1">
              <a:spcBef>
                <a:spcPct val="20000"/>
              </a:spcBef>
              <a:spcAft>
                <a:spcPct val="0"/>
              </a:spcAft>
              <a:defRPr sz="1400" b="1">
                <a:solidFill>
                  <a:srgbClr val="002542"/>
                </a:solidFill>
                <a:latin typeface="+mn-lt"/>
                <a:ea typeface="MS PGothic" panose="020B0600070205080204" pitchFamily="34" charset="-128"/>
                <a:cs typeface="ＭＳ Ｐゴシック" charset="0"/>
              </a:defRPr>
            </a:lvl3pPr>
            <a:lvl4pPr marL="1371600" algn="l" rtl="0" eaLnBrk="1" fontAlgn="base" hangingPunct="1">
              <a:spcBef>
                <a:spcPct val="20000"/>
              </a:spcBef>
              <a:spcAft>
                <a:spcPct val="0"/>
              </a:spcAft>
              <a:defRPr sz="1200">
                <a:solidFill>
                  <a:srgbClr val="002542"/>
                </a:solidFill>
                <a:latin typeface="+mn-lt"/>
                <a:ea typeface="MS PGothic" panose="020B0600070205080204" pitchFamily="34" charset="-128"/>
                <a:cs typeface="ＭＳ Ｐゴシック" charset="0"/>
              </a:defRPr>
            </a:lvl4pPr>
            <a:lvl5pPr marL="1828800" algn="l" rtl="0" eaLnBrk="1" fontAlgn="base" hangingPunct="1">
              <a:spcBef>
                <a:spcPct val="20000"/>
              </a:spcBef>
              <a:spcAft>
                <a:spcPct val="0"/>
              </a:spcAft>
              <a:defRPr sz="1000">
                <a:solidFill>
                  <a:srgbClr val="002542"/>
                </a:solidFill>
                <a:latin typeface="+mn-lt"/>
                <a:ea typeface="MS PGothic" panose="020B0600070205080204" pitchFamily="34" charset="-128"/>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357187" marR="0" lvl="1" algn="l" defTabSz="914400" rtl="0" eaLnBrk="1" fontAlgn="base" latinLnBrk="0" hangingPunct="1">
              <a:lnSpc>
                <a:spcPct val="114000"/>
              </a:lnSpc>
              <a:spcBef>
                <a:spcPts val="0"/>
              </a:spcBef>
              <a:spcAft>
                <a:spcPts val="600"/>
              </a:spcAft>
              <a:buClrTx/>
              <a:buSzTx/>
              <a:tabLst/>
              <a:defRPr/>
            </a:pPr>
            <a:r>
              <a:rPr lang="en-GB" sz="1600" b="1" kern="0" dirty="0" smtClean="0">
                <a:solidFill>
                  <a:srgbClr val="00213B"/>
                </a:solidFill>
                <a:latin typeface="Garamond"/>
                <a:cs typeface="Garamond"/>
              </a:rPr>
              <a:t>WHAT IS THE PROJECT MEASURING AND WHEN WILL IT REPORT 1?</a:t>
            </a:r>
            <a:endParaRPr lang="en-GB" sz="1600" dirty="0">
              <a:latin typeface="Garamond" charset="0"/>
              <a:ea typeface="Garamond" charset="0"/>
              <a:cs typeface="Garamond" charset="0"/>
            </a:endParaRPr>
          </a:p>
          <a:p>
            <a:pPr marL="642937" marR="0" lvl="1" indent="-285750" algn="l" defTabSz="914400" rtl="0" eaLnBrk="1" fontAlgn="base" latinLnBrk="0" hangingPunct="1">
              <a:lnSpc>
                <a:spcPct val="114000"/>
              </a:lnSpc>
              <a:spcBef>
                <a:spcPts val="0"/>
              </a:spcBef>
              <a:spcAft>
                <a:spcPts val="600"/>
              </a:spcAft>
              <a:buClrTx/>
              <a:buSzTx/>
              <a:buFont typeface="Arial" charset="0"/>
              <a:buChar char="•"/>
              <a:tabLst/>
              <a:defRPr/>
            </a:pPr>
            <a:r>
              <a:rPr lang="en-GB" sz="1600" kern="0" dirty="0" smtClean="0">
                <a:solidFill>
                  <a:srgbClr val="00213B"/>
                </a:solidFill>
                <a:latin typeface="Garamond" charset="0"/>
                <a:ea typeface="Garamond" charset="0"/>
                <a:cs typeface="Garamond" charset="0"/>
              </a:rPr>
              <a:t>Economic Impact of Burns related tourism in its core areas and elsewhere as far as possible</a:t>
            </a:r>
          </a:p>
          <a:p>
            <a:pPr marL="642937" marR="0" lvl="1" indent="-285750" algn="l" defTabSz="914400" rtl="0" eaLnBrk="1" fontAlgn="base" latinLnBrk="0" hangingPunct="1">
              <a:lnSpc>
                <a:spcPct val="114000"/>
              </a:lnSpc>
              <a:spcBef>
                <a:spcPts val="0"/>
              </a:spcBef>
              <a:spcAft>
                <a:spcPts val="600"/>
              </a:spcAft>
              <a:buClrTx/>
              <a:buSzTx/>
              <a:buFont typeface="Arial" charset="0"/>
              <a:buChar char="•"/>
              <a:tabLst/>
              <a:defRPr/>
            </a:pPr>
            <a:r>
              <a:rPr lang="en-GB" sz="1600" kern="0" dirty="0" smtClean="0">
                <a:solidFill>
                  <a:srgbClr val="00213B"/>
                </a:solidFill>
                <a:latin typeface="Garamond" charset="0"/>
                <a:ea typeface="Garamond" charset="0"/>
                <a:cs typeface="Garamond" charset="0"/>
              </a:rPr>
              <a:t>Economic Impact of Burns festivals</a:t>
            </a:r>
          </a:p>
          <a:p>
            <a:pPr marL="642937" marR="0" lvl="1" indent="-285750" algn="l" defTabSz="914400" rtl="0" eaLnBrk="1" fontAlgn="base" latinLnBrk="0" hangingPunct="1">
              <a:lnSpc>
                <a:spcPct val="114000"/>
              </a:lnSpc>
              <a:spcBef>
                <a:spcPts val="0"/>
              </a:spcBef>
              <a:spcAft>
                <a:spcPts val="600"/>
              </a:spcAft>
              <a:buClrTx/>
              <a:buSzTx/>
              <a:buFont typeface="Arial" charset="0"/>
              <a:buChar char="•"/>
              <a:tabLst/>
              <a:defRPr/>
            </a:pPr>
            <a:r>
              <a:rPr lang="en-GB" sz="1600" kern="0" dirty="0" smtClean="0">
                <a:solidFill>
                  <a:srgbClr val="00213B"/>
                </a:solidFill>
                <a:latin typeface="Garamond" charset="0"/>
                <a:ea typeface="Garamond" charset="0"/>
                <a:cs typeface="Garamond" charset="0"/>
              </a:rPr>
              <a:t>Food, drink and retail value by</a:t>
            </a:r>
          </a:p>
          <a:p>
            <a:pPr marL="1100137" lvl="2" indent="-285750">
              <a:lnSpc>
                <a:spcPct val="114000"/>
              </a:lnSpc>
              <a:spcBef>
                <a:spcPts val="0"/>
              </a:spcBef>
              <a:spcAft>
                <a:spcPts val="600"/>
              </a:spcAft>
              <a:buFont typeface="Arial" charset="0"/>
              <a:buChar char="•"/>
              <a:defRPr/>
            </a:pPr>
            <a:r>
              <a:rPr lang="en-GB" sz="1600" b="0" kern="0" dirty="0" smtClean="0">
                <a:solidFill>
                  <a:srgbClr val="00213B"/>
                </a:solidFill>
                <a:latin typeface="Garamond" charset="0"/>
                <a:ea typeface="Garamond" charset="0"/>
                <a:cs typeface="Garamond" charset="0"/>
              </a:rPr>
              <a:t>Enhanced consumption in season, Explicit Burns related linkages, seasonal kilt hire, benefit to domestic produce, music sales, book sales, themed boxes, explicit branding (e.g. Arran Distillery)</a:t>
            </a:r>
            <a:endParaRPr lang="en-GB" sz="1600" b="0" kern="0" dirty="0" smtClean="0">
              <a:solidFill>
                <a:srgbClr val="00213B"/>
              </a:solidFill>
              <a:latin typeface="Garamond"/>
              <a:cs typeface="Garamond"/>
            </a:endParaRPr>
          </a:p>
          <a:p>
            <a:pPr marL="642937" marR="0" lvl="1" indent="-285750" algn="l" defTabSz="914400" rtl="0" eaLnBrk="1" fontAlgn="base" latinLnBrk="0" hangingPunct="1">
              <a:lnSpc>
                <a:spcPct val="114000"/>
              </a:lnSpc>
              <a:spcBef>
                <a:spcPts val="0"/>
              </a:spcBef>
              <a:spcAft>
                <a:spcPts val="600"/>
              </a:spcAft>
              <a:buClrTx/>
              <a:buSzTx/>
              <a:buFont typeface="Arial" charset="0"/>
              <a:buChar char="•"/>
              <a:tabLst/>
              <a:defRPr/>
            </a:pPr>
            <a:r>
              <a:rPr lang="en-GB" sz="1600" kern="0" dirty="0" smtClean="0">
                <a:solidFill>
                  <a:srgbClr val="00213B"/>
                </a:solidFill>
                <a:latin typeface="Garamond"/>
                <a:cs typeface="Garamond"/>
              </a:rPr>
              <a:t>Scale of community and education Burns-related activity, charity fundraising</a:t>
            </a:r>
          </a:p>
          <a:p>
            <a:pPr marL="642937" marR="0" lvl="1" indent="-285750" algn="l" defTabSz="914400" rtl="0" eaLnBrk="1" fontAlgn="base" latinLnBrk="0" hangingPunct="1">
              <a:lnSpc>
                <a:spcPct val="114000"/>
              </a:lnSpc>
              <a:spcBef>
                <a:spcPts val="0"/>
              </a:spcBef>
              <a:spcAft>
                <a:spcPts val="600"/>
              </a:spcAft>
              <a:buClrTx/>
              <a:buSzTx/>
              <a:buFont typeface="Arial" charset="0"/>
              <a:buChar char="•"/>
              <a:tabLst/>
              <a:defRPr/>
            </a:pPr>
            <a:r>
              <a:rPr lang="en-GB" sz="1600" kern="0" dirty="0" smtClean="0">
                <a:solidFill>
                  <a:srgbClr val="00213B"/>
                </a:solidFill>
                <a:latin typeface="Garamond"/>
                <a:cs typeface="Garamond"/>
              </a:rPr>
              <a:t>Scale of Burns’ global footprint: e.g. 1.2M YouTube views for ‘A Man’s a Man’, almost 1M for ‘</a:t>
            </a:r>
            <a:r>
              <a:rPr lang="en-GB" sz="1600" kern="0" dirty="0" err="1" smtClean="0">
                <a:solidFill>
                  <a:srgbClr val="00213B"/>
                </a:solidFill>
                <a:latin typeface="Garamond"/>
                <a:cs typeface="Garamond"/>
              </a:rPr>
              <a:t>Trotz</a:t>
            </a:r>
            <a:r>
              <a:rPr lang="en-GB" sz="1600" kern="0" dirty="0" smtClean="0">
                <a:solidFill>
                  <a:srgbClr val="00213B"/>
                </a:solidFill>
                <a:latin typeface="Garamond"/>
                <a:cs typeface="Garamond"/>
              </a:rPr>
              <a:t> </a:t>
            </a:r>
            <a:r>
              <a:rPr lang="en-GB" sz="1600" kern="0" dirty="0" err="1" smtClean="0">
                <a:solidFill>
                  <a:srgbClr val="00213B"/>
                </a:solidFill>
                <a:latin typeface="Garamond"/>
                <a:cs typeface="Garamond"/>
              </a:rPr>
              <a:t>Alledem</a:t>
            </a:r>
            <a:r>
              <a:rPr lang="en-GB" sz="1600" kern="0" dirty="0" smtClean="0">
                <a:solidFill>
                  <a:srgbClr val="00213B"/>
                </a:solidFill>
                <a:latin typeface="Garamond"/>
                <a:cs typeface="Garamond"/>
              </a:rPr>
              <a:t>’. 9m attendees at 9000 official suppers</a:t>
            </a:r>
          </a:p>
        </p:txBody>
      </p:sp>
    </p:spTree>
    <p:extLst>
      <p:ext uri="{BB962C8B-B14F-4D97-AF65-F5344CB8AC3E}">
        <p14:creationId xmlns:p14="http://schemas.microsoft.com/office/powerpoint/2010/main" val="193908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3"/>
          <p:cNvSpPr txBox="1">
            <a:spLocks/>
          </p:cNvSpPr>
          <p:nvPr/>
        </p:nvSpPr>
        <p:spPr>
          <a:xfrm>
            <a:off x="0" y="1059582"/>
            <a:ext cx="7308304" cy="4083918"/>
          </a:xfrm>
          <a:prstGeom prst="rect">
            <a:avLst/>
          </a:prstGeom>
          <a:solidFill>
            <a:srgbClr val="FFFFFE">
              <a:alpha val="80000"/>
            </a:srgbClr>
          </a:solidFill>
        </p:spPr>
        <p:txBody>
          <a:bodyPr vert="horz" lIns="108000" tIns="108000" rIns="108000" bIns="108000"/>
          <a:lstStyle>
            <a:lvl1pPr marL="342900" indent="-342900" algn="l" rtl="0" eaLnBrk="1" fontAlgn="base" hangingPunct="1">
              <a:spcBef>
                <a:spcPct val="20000"/>
              </a:spcBef>
              <a:spcAft>
                <a:spcPct val="0"/>
              </a:spcAft>
              <a:defRPr sz="2000">
                <a:solidFill>
                  <a:srgbClr val="002542"/>
                </a:solidFill>
                <a:latin typeface="+mn-lt"/>
                <a:ea typeface="MS PGothic" panose="020B0600070205080204" pitchFamily="34" charset="-128"/>
                <a:cs typeface="+mn-cs"/>
              </a:defRPr>
            </a:lvl1pPr>
            <a:lvl2pPr marL="457200" algn="l" rtl="0" eaLnBrk="1" fontAlgn="base" hangingPunct="1">
              <a:spcBef>
                <a:spcPct val="20000"/>
              </a:spcBef>
              <a:spcAft>
                <a:spcPct val="0"/>
              </a:spcAft>
              <a:defRPr sz="1800">
                <a:solidFill>
                  <a:srgbClr val="002542"/>
                </a:solidFill>
                <a:latin typeface="+mn-lt"/>
                <a:ea typeface="MS PGothic" panose="020B0600070205080204" pitchFamily="34" charset="-128"/>
                <a:cs typeface="ＭＳ Ｐゴシック" charset="0"/>
              </a:defRPr>
            </a:lvl2pPr>
            <a:lvl3pPr marL="914400" algn="l" rtl="0" eaLnBrk="1" fontAlgn="base" hangingPunct="1">
              <a:spcBef>
                <a:spcPct val="20000"/>
              </a:spcBef>
              <a:spcAft>
                <a:spcPct val="0"/>
              </a:spcAft>
              <a:defRPr sz="1400" b="1">
                <a:solidFill>
                  <a:srgbClr val="002542"/>
                </a:solidFill>
                <a:latin typeface="+mn-lt"/>
                <a:ea typeface="MS PGothic" panose="020B0600070205080204" pitchFamily="34" charset="-128"/>
                <a:cs typeface="ＭＳ Ｐゴシック" charset="0"/>
              </a:defRPr>
            </a:lvl3pPr>
            <a:lvl4pPr marL="1371600" algn="l" rtl="0" eaLnBrk="1" fontAlgn="base" hangingPunct="1">
              <a:spcBef>
                <a:spcPct val="20000"/>
              </a:spcBef>
              <a:spcAft>
                <a:spcPct val="0"/>
              </a:spcAft>
              <a:defRPr sz="1200">
                <a:solidFill>
                  <a:srgbClr val="002542"/>
                </a:solidFill>
                <a:latin typeface="+mn-lt"/>
                <a:ea typeface="MS PGothic" panose="020B0600070205080204" pitchFamily="34" charset="-128"/>
                <a:cs typeface="ＭＳ Ｐゴシック" charset="0"/>
              </a:defRPr>
            </a:lvl4pPr>
            <a:lvl5pPr marL="1828800" algn="l" rtl="0" eaLnBrk="1" fontAlgn="base" hangingPunct="1">
              <a:spcBef>
                <a:spcPct val="20000"/>
              </a:spcBef>
              <a:spcAft>
                <a:spcPct val="0"/>
              </a:spcAft>
              <a:defRPr sz="1000">
                <a:solidFill>
                  <a:srgbClr val="002542"/>
                </a:solidFill>
                <a:latin typeface="+mn-lt"/>
                <a:ea typeface="MS PGothic" panose="020B0600070205080204" pitchFamily="34" charset="-128"/>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357187" marR="0" lvl="1" algn="l" defTabSz="914400" rtl="0" eaLnBrk="1" fontAlgn="base" latinLnBrk="0" hangingPunct="1">
              <a:lnSpc>
                <a:spcPct val="114000"/>
              </a:lnSpc>
              <a:spcBef>
                <a:spcPts val="0"/>
              </a:spcBef>
              <a:spcAft>
                <a:spcPts val="600"/>
              </a:spcAft>
              <a:buClrTx/>
              <a:buSzTx/>
              <a:tabLst/>
              <a:defRPr/>
            </a:pPr>
            <a:r>
              <a:rPr lang="en-GB" sz="1600" b="1" kern="0" dirty="0" smtClean="0">
                <a:solidFill>
                  <a:srgbClr val="00213B"/>
                </a:solidFill>
                <a:latin typeface="Garamond"/>
                <a:cs typeface="Garamond"/>
              </a:rPr>
              <a:t>WHAT IS THE PROJECT MEASURING 2</a:t>
            </a:r>
          </a:p>
          <a:p>
            <a:pPr marL="357187" marR="0" lvl="1" algn="l" defTabSz="914400" rtl="0" eaLnBrk="1" fontAlgn="base" latinLnBrk="0" hangingPunct="1">
              <a:lnSpc>
                <a:spcPct val="114000"/>
              </a:lnSpc>
              <a:spcBef>
                <a:spcPts val="0"/>
              </a:spcBef>
              <a:spcAft>
                <a:spcPts val="600"/>
              </a:spcAft>
              <a:buClrTx/>
              <a:buSzTx/>
              <a:tabLst/>
              <a:defRPr/>
            </a:pPr>
            <a:endParaRPr lang="en-GB" sz="1600" b="1" kern="0" dirty="0">
              <a:solidFill>
                <a:srgbClr val="00213B"/>
              </a:solidFill>
              <a:latin typeface="Garamond"/>
              <a:ea typeface="Garamond" charset="0"/>
              <a:cs typeface="Garamond"/>
            </a:endParaRPr>
          </a:p>
          <a:p>
            <a:pPr marL="642937" marR="0" lvl="1" indent="-285750" algn="l" defTabSz="914400" rtl="0" eaLnBrk="1" fontAlgn="base" latinLnBrk="0" hangingPunct="1">
              <a:lnSpc>
                <a:spcPct val="114000"/>
              </a:lnSpc>
              <a:spcBef>
                <a:spcPts val="0"/>
              </a:spcBef>
              <a:spcAft>
                <a:spcPts val="600"/>
              </a:spcAft>
              <a:buClrTx/>
              <a:buSzTx/>
              <a:buFont typeface="Arial" charset="0"/>
              <a:buChar char="•"/>
              <a:tabLst/>
              <a:defRPr/>
            </a:pPr>
            <a:r>
              <a:rPr lang="en-GB" sz="1600" kern="0" dirty="0" smtClean="0">
                <a:solidFill>
                  <a:srgbClr val="00213B"/>
                </a:solidFill>
                <a:latin typeface="Garamond"/>
                <a:ea typeface="Garamond" charset="0"/>
                <a:cs typeface="Garamond"/>
              </a:rPr>
              <a:t>Existence value: views of the value of Burns (</a:t>
            </a:r>
            <a:r>
              <a:rPr lang="en-GB" sz="1600" kern="0" dirty="0" err="1" smtClean="0">
                <a:solidFill>
                  <a:srgbClr val="00213B"/>
                </a:solidFill>
                <a:latin typeface="Garamond"/>
                <a:ea typeface="Garamond" charset="0"/>
                <a:cs typeface="Garamond"/>
              </a:rPr>
              <a:t>cf</a:t>
            </a:r>
            <a:r>
              <a:rPr lang="en-GB" sz="1600" kern="0" dirty="0" smtClean="0">
                <a:solidFill>
                  <a:srgbClr val="00213B"/>
                </a:solidFill>
                <a:latin typeface="Garamond"/>
                <a:ea typeface="Garamond" charset="0"/>
                <a:cs typeface="Garamond"/>
              </a:rPr>
              <a:t> the Bolton Libraries and London Olympics studies). </a:t>
            </a:r>
          </a:p>
          <a:p>
            <a:pPr marL="642937" lvl="1" indent="-285750">
              <a:lnSpc>
                <a:spcPct val="114000"/>
              </a:lnSpc>
              <a:spcBef>
                <a:spcPts val="0"/>
              </a:spcBef>
              <a:spcAft>
                <a:spcPts val="600"/>
              </a:spcAft>
              <a:buFont typeface="Arial" charset="0"/>
              <a:buChar char="•"/>
              <a:defRPr/>
            </a:pPr>
            <a:r>
              <a:rPr lang="en-GB" sz="1600" kern="0" dirty="0" smtClean="0">
                <a:solidFill>
                  <a:srgbClr val="00213B"/>
                </a:solidFill>
                <a:latin typeface="Garamond" charset="0"/>
                <a:ea typeface="Garamond" charset="0"/>
                <a:cs typeface="Garamond" charset="0"/>
              </a:rPr>
              <a:t>The Psychic Economy: </a:t>
            </a:r>
            <a:r>
              <a:rPr lang="en-GB" sz="1600" dirty="0">
                <a:latin typeface="Garamond" charset="0"/>
                <a:ea typeface="Garamond" charset="0"/>
                <a:cs typeface="Garamond" charset="0"/>
              </a:rPr>
              <a:t>G</a:t>
            </a:r>
            <a:r>
              <a:rPr lang="en-GB" sz="1600" dirty="0" smtClean="0">
                <a:latin typeface="Garamond" charset="0"/>
                <a:ea typeface="Garamond" charset="0"/>
                <a:cs typeface="Garamond" charset="0"/>
              </a:rPr>
              <a:t>olf </a:t>
            </a:r>
            <a:r>
              <a:rPr lang="en-GB" sz="1600" dirty="0">
                <a:latin typeface="Garamond" charset="0"/>
                <a:ea typeface="Garamond" charset="0"/>
                <a:cs typeface="Garamond" charset="0"/>
              </a:rPr>
              <a:t>courses and swimming pools in remoter areas are between three and four times as likely to be used by tourists as those in urban areas (System Three 1998), thus maintaining a higher level of local facility at a lower cost than would otherwise be possible. </a:t>
            </a:r>
            <a:r>
              <a:rPr lang="en-GB" sz="1600" dirty="0" smtClean="0">
                <a:latin typeface="Garamond" charset="0"/>
                <a:ea typeface="Garamond" charset="0"/>
                <a:cs typeface="Garamond" charset="0"/>
              </a:rPr>
              <a:t>Sustainability issues. </a:t>
            </a:r>
            <a:endParaRPr lang="en-GB" sz="1600" kern="0" dirty="0" smtClean="0">
              <a:solidFill>
                <a:srgbClr val="00213B"/>
              </a:solidFill>
              <a:latin typeface="Garamond" charset="0"/>
              <a:ea typeface="Garamond" charset="0"/>
              <a:cs typeface="Garamond" charset="0"/>
            </a:endParaRPr>
          </a:p>
          <a:p>
            <a:pPr marL="642937" lvl="1" indent="-285750">
              <a:lnSpc>
                <a:spcPct val="114000"/>
              </a:lnSpc>
              <a:spcBef>
                <a:spcPts val="0"/>
              </a:spcBef>
              <a:spcAft>
                <a:spcPts val="600"/>
              </a:spcAft>
              <a:buFont typeface="Arial" charset="0"/>
              <a:buChar char="•"/>
              <a:defRPr/>
            </a:pPr>
            <a:r>
              <a:rPr lang="en-GB" sz="1600" dirty="0" smtClean="0">
                <a:latin typeface="Garamond" charset="0"/>
                <a:ea typeface="Garamond" charset="0"/>
                <a:cs typeface="Garamond" charset="0"/>
              </a:rPr>
              <a:t>Brand value: Burns influences </a:t>
            </a:r>
            <a:r>
              <a:rPr lang="en-GB" sz="1600" dirty="0">
                <a:latin typeface="Garamond" charset="0"/>
                <a:ea typeface="Garamond" charset="0"/>
                <a:cs typeface="Garamond" charset="0"/>
              </a:rPr>
              <a:t>the international perception of what constitutes the Scottish brand, through the </a:t>
            </a:r>
            <a:r>
              <a:rPr lang="en-GB" sz="1600" dirty="0" err="1">
                <a:latin typeface="Garamond" charset="0"/>
                <a:ea typeface="Garamond" charset="0"/>
                <a:cs typeface="Garamond" charset="0"/>
              </a:rPr>
              <a:t>Anhalt-GfK</a:t>
            </a:r>
            <a:r>
              <a:rPr lang="en-GB" sz="1600" dirty="0">
                <a:latin typeface="Garamond" charset="0"/>
                <a:ea typeface="Garamond" charset="0"/>
                <a:cs typeface="Garamond" charset="0"/>
              </a:rPr>
              <a:t> Roper </a:t>
            </a:r>
            <a:r>
              <a:rPr lang="en-GB" sz="1600" dirty="0" smtClean="0">
                <a:latin typeface="Garamond" charset="0"/>
                <a:ea typeface="Garamond" charset="0"/>
                <a:cs typeface="Garamond" charset="0"/>
              </a:rPr>
              <a:t>index. </a:t>
            </a:r>
            <a:r>
              <a:rPr lang="en-GB" sz="1600" dirty="0">
                <a:latin typeface="Garamond" charset="0"/>
                <a:ea typeface="Garamond" charset="0"/>
                <a:cs typeface="Garamond" charset="0"/>
              </a:rPr>
              <a:t>Burns suppers and statuary are spread throughout the world, and the use of Burns’ name by brands such as Coca-Cola (2009), Riviera Travel (2017) and Norwegian Airlines (2018) indicate its levels of recognition and perceived transferable global value. </a:t>
            </a:r>
            <a:endParaRPr lang="en-GB" sz="1600" kern="0" dirty="0">
              <a:solidFill>
                <a:srgbClr val="00213B"/>
              </a:solidFill>
              <a:latin typeface="Garamond" charset="0"/>
              <a:ea typeface="Garamond" charset="0"/>
              <a:cs typeface="Garamond" charset="0"/>
            </a:endParaRPr>
          </a:p>
        </p:txBody>
      </p:sp>
    </p:spTree>
    <p:extLst>
      <p:ext uri="{BB962C8B-B14F-4D97-AF65-F5344CB8AC3E}">
        <p14:creationId xmlns:p14="http://schemas.microsoft.com/office/powerpoint/2010/main" val="3591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3"/>
          <p:cNvSpPr txBox="1">
            <a:spLocks/>
          </p:cNvSpPr>
          <p:nvPr/>
        </p:nvSpPr>
        <p:spPr>
          <a:xfrm>
            <a:off x="0" y="1059582"/>
            <a:ext cx="7308304" cy="4083918"/>
          </a:xfrm>
          <a:prstGeom prst="rect">
            <a:avLst/>
          </a:prstGeom>
          <a:solidFill>
            <a:srgbClr val="FFFFFE">
              <a:alpha val="80000"/>
            </a:srgbClr>
          </a:solidFill>
        </p:spPr>
        <p:txBody>
          <a:bodyPr vert="horz" lIns="108000" tIns="108000" rIns="108000" bIns="108000"/>
          <a:lstStyle>
            <a:lvl1pPr marL="342900" indent="-342900" algn="l" rtl="0" eaLnBrk="1" fontAlgn="base" hangingPunct="1">
              <a:spcBef>
                <a:spcPct val="20000"/>
              </a:spcBef>
              <a:spcAft>
                <a:spcPct val="0"/>
              </a:spcAft>
              <a:defRPr sz="2000">
                <a:solidFill>
                  <a:srgbClr val="002542"/>
                </a:solidFill>
                <a:latin typeface="+mn-lt"/>
                <a:ea typeface="MS PGothic" panose="020B0600070205080204" pitchFamily="34" charset="-128"/>
                <a:cs typeface="+mn-cs"/>
              </a:defRPr>
            </a:lvl1pPr>
            <a:lvl2pPr marL="457200" algn="l" rtl="0" eaLnBrk="1" fontAlgn="base" hangingPunct="1">
              <a:spcBef>
                <a:spcPct val="20000"/>
              </a:spcBef>
              <a:spcAft>
                <a:spcPct val="0"/>
              </a:spcAft>
              <a:defRPr sz="1800">
                <a:solidFill>
                  <a:srgbClr val="002542"/>
                </a:solidFill>
                <a:latin typeface="+mn-lt"/>
                <a:ea typeface="MS PGothic" panose="020B0600070205080204" pitchFamily="34" charset="-128"/>
                <a:cs typeface="ＭＳ Ｐゴシック" charset="0"/>
              </a:defRPr>
            </a:lvl2pPr>
            <a:lvl3pPr marL="914400" algn="l" rtl="0" eaLnBrk="1" fontAlgn="base" hangingPunct="1">
              <a:spcBef>
                <a:spcPct val="20000"/>
              </a:spcBef>
              <a:spcAft>
                <a:spcPct val="0"/>
              </a:spcAft>
              <a:defRPr sz="1400" b="1">
                <a:solidFill>
                  <a:srgbClr val="002542"/>
                </a:solidFill>
                <a:latin typeface="+mn-lt"/>
                <a:ea typeface="MS PGothic" panose="020B0600070205080204" pitchFamily="34" charset="-128"/>
                <a:cs typeface="ＭＳ Ｐゴシック" charset="0"/>
              </a:defRPr>
            </a:lvl3pPr>
            <a:lvl4pPr marL="1371600" algn="l" rtl="0" eaLnBrk="1" fontAlgn="base" hangingPunct="1">
              <a:spcBef>
                <a:spcPct val="20000"/>
              </a:spcBef>
              <a:spcAft>
                <a:spcPct val="0"/>
              </a:spcAft>
              <a:defRPr sz="1200">
                <a:solidFill>
                  <a:srgbClr val="002542"/>
                </a:solidFill>
                <a:latin typeface="+mn-lt"/>
                <a:ea typeface="MS PGothic" panose="020B0600070205080204" pitchFamily="34" charset="-128"/>
                <a:cs typeface="ＭＳ Ｐゴシック" charset="0"/>
              </a:defRPr>
            </a:lvl4pPr>
            <a:lvl5pPr marL="1828800" algn="l" rtl="0" eaLnBrk="1" fontAlgn="base" hangingPunct="1">
              <a:spcBef>
                <a:spcPct val="20000"/>
              </a:spcBef>
              <a:spcAft>
                <a:spcPct val="0"/>
              </a:spcAft>
              <a:defRPr sz="1000">
                <a:solidFill>
                  <a:srgbClr val="002542"/>
                </a:solidFill>
                <a:latin typeface="+mn-lt"/>
                <a:ea typeface="MS PGothic" panose="020B0600070205080204" pitchFamily="34" charset="-128"/>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lvl="0"/>
            <a:r>
              <a:rPr lang="en-GB" sz="1800" b="1" dirty="0" smtClean="0">
                <a:latin typeface="Garamond" charset="0"/>
                <a:ea typeface="Garamond" charset="0"/>
                <a:cs typeface="Garamond" charset="0"/>
              </a:rPr>
              <a:t>VISITING BURNS: SINGLE FIGURE TOURISM IN SCOTLAND</a:t>
            </a:r>
          </a:p>
          <a:p>
            <a:pPr lvl="0"/>
            <a:r>
              <a:rPr lang="en-GB" sz="1600" b="1" dirty="0" smtClean="0">
                <a:latin typeface="Garamond" charset="0"/>
                <a:ea typeface="Garamond" charset="0"/>
                <a:cs typeface="Garamond" charset="0"/>
              </a:rPr>
              <a:t>Over 100 000: </a:t>
            </a:r>
            <a:r>
              <a:rPr lang="en-GB" sz="1600" dirty="0" smtClean="0">
                <a:latin typeface="Garamond" charset="0"/>
                <a:ea typeface="Garamond" charset="0"/>
                <a:cs typeface="Garamond" charset="0"/>
              </a:rPr>
              <a:t>John </a:t>
            </a:r>
            <a:r>
              <a:rPr lang="en-GB" sz="1600" dirty="0">
                <a:latin typeface="Garamond" charset="0"/>
                <a:ea typeface="Garamond" charset="0"/>
                <a:cs typeface="Garamond" charset="0"/>
              </a:rPr>
              <a:t>Muir (birthplace and country park) </a:t>
            </a:r>
            <a:r>
              <a:rPr lang="en-GB" sz="1600" dirty="0" smtClean="0">
                <a:latin typeface="Garamond" charset="0"/>
                <a:ea typeface="Garamond" charset="0"/>
                <a:cs typeface="Garamond" charset="0"/>
              </a:rPr>
              <a:t>453; </a:t>
            </a:r>
            <a:r>
              <a:rPr lang="en-GB" sz="1600" u="sng" dirty="0" smtClean="0">
                <a:latin typeface="Garamond" charset="0"/>
                <a:ea typeface="Garamond" charset="0"/>
                <a:cs typeface="Garamond" charset="0"/>
              </a:rPr>
              <a:t>Robert </a:t>
            </a:r>
            <a:r>
              <a:rPr lang="en-GB" sz="1600" u="sng" dirty="0">
                <a:latin typeface="Garamond" charset="0"/>
                <a:ea typeface="Garamond" charset="0"/>
                <a:cs typeface="Garamond" charset="0"/>
              </a:rPr>
              <a:t>Burns Birthplace Museum </a:t>
            </a:r>
            <a:r>
              <a:rPr lang="en-GB" sz="1600" u="sng" dirty="0" smtClean="0">
                <a:latin typeface="Garamond" charset="0"/>
                <a:ea typeface="Garamond" charset="0"/>
                <a:cs typeface="Garamond" charset="0"/>
              </a:rPr>
              <a:t>164</a:t>
            </a:r>
            <a:r>
              <a:rPr lang="en-GB" sz="1600" dirty="0" smtClean="0">
                <a:latin typeface="Garamond" charset="0"/>
                <a:ea typeface="Garamond" charset="0"/>
                <a:cs typeface="Garamond" charset="0"/>
              </a:rPr>
              <a:t>; Wallace </a:t>
            </a:r>
            <a:r>
              <a:rPr lang="en-GB" sz="1600" dirty="0">
                <a:latin typeface="Garamond" charset="0"/>
                <a:ea typeface="Garamond" charset="0"/>
                <a:cs typeface="Garamond" charset="0"/>
              </a:rPr>
              <a:t>Monument </a:t>
            </a:r>
            <a:r>
              <a:rPr lang="en-GB" sz="1600" dirty="0" smtClean="0">
                <a:latin typeface="Garamond" charset="0"/>
                <a:ea typeface="Garamond" charset="0"/>
                <a:cs typeface="Garamond" charset="0"/>
              </a:rPr>
              <a:t>139.</a:t>
            </a:r>
          </a:p>
          <a:p>
            <a:pPr lvl="0"/>
            <a:r>
              <a:rPr lang="en-GB" sz="1600" b="1" dirty="0" smtClean="0">
                <a:latin typeface="Garamond" charset="0"/>
                <a:ea typeface="Garamond" charset="0"/>
                <a:cs typeface="Garamond" charset="0"/>
              </a:rPr>
              <a:t>Over 50 000: </a:t>
            </a:r>
            <a:r>
              <a:rPr lang="en-GB" sz="1600" dirty="0" smtClean="0">
                <a:latin typeface="Garamond" charset="0"/>
                <a:ea typeface="Garamond" charset="0"/>
                <a:cs typeface="Garamond" charset="0"/>
              </a:rPr>
              <a:t>Scott </a:t>
            </a:r>
            <a:r>
              <a:rPr lang="en-GB" sz="1600" dirty="0">
                <a:latin typeface="Garamond" charset="0"/>
                <a:ea typeface="Garamond" charset="0"/>
                <a:cs typeface="Garamond" charset="0"/>
              </a:rPr>
              <a:t>Monument </a:t>
            </a:r>
            <a:r>
              <a:rPr lang="en-GB" sz="1600" dirty="0" smtClean="0">
                <a:latin typeface="Garamond" charset="0"/>
                <a:ea typeface="Garamond" charset="0"/>
                <a:cs typeface="Garamond" charset="0"/>
              </a:rPr>
              <a:t>81; Abbotsford 61; </a:t>
            </a:r>
            <a:r>
              <a:rPr lang="en-GB" sz="1600" u="sng" dirty="0" smtClean="0">
                <a:latin typeface="Garamond" charset="0"/>
                <a:ea typeface="Garamond" charset="0"/>
                <a:cs typeface="Garamond" charset="0"/>
              </a:rPr>
              <a:t>Writers</a:t>
            </a:r>
            <a:r>
              <a:rPr lang="en-GB" sz="1600" u="sng" dirty="0">
                <a:latin typeface="Garamond" charset="0"/>
                <a:ea typeface="Garamond" charset="0"/>
                <a:cs typeface="Garamond" charset="0"/>
              </a:rPr>
              <a:t>’ Museum (Burns, Scott and Stevenson) </a:t>
            </a:r>
            <a:r>
              <a:rPr lang="en-GB" sz="1600" u="sng" dirty="0" smtClean="0">
                <a:latin typeface="Garamond" charset="0"/>
                <a:ea typeface="Garamond" charset="0"/>
                <a:cs typeface="Garamond" charset="0"/>
              </a:rPr>
              <a:t>59</a:t>
            </a:r>
          </a:p>
          <a:p>
            <a:pPr lvl="0"/>
            <a:r>
              <a:rPr lang="en-GB" sz="1600" b="1" dirty="0" smtClean="0">
                <a:latin typeface="Garamond" charset="0"/>
                <a:ea typeface="Garamond" charset="0"/>
                <a:cs typeface="Garamond" charset="0"/>
              </a:rPr>
              <a:t>Over 20 000: </a:t>
            </a:r>
            <a:r>
              <a:rPr lang="en-GB" sz="1600" u="sng" dirty="0" smtClean="0">
                <a:latin typeface="Garamond" charset="0"/>
                <a:ea typeface="Garamond" charset="0"/>
                <a:cs typeface="Garamond" charset="0"/>
              </a:rPr>
              <a:t>Robert </a:t>
            </a:r>
            <a:r>
              <a:rPr lang="en-GB" sz="1600" u="sng" dirty="0">
                <a:latin typeface="Garamond" charset="0"/>
                <a:ea typeface="Garamond" charset="0"/>
                <a:cs typeface="Garamond" charset="0"/>
              </a:rPr>
              <a:t>Burns Centre Dumfries </a:t>
            </a:r>
            <a:r>
              <a:rPr lang="en-GB" sz="1600" u="sng" dirty="0" smtClean="0">
                <a:latin typeface="Garamond" charset="0"/>
                <a:ea typeface="Garamond" charset="0"/>
                <a:cs typeface="Garamond" charset="0"/>
              </a:rPr>
              <a:t>32.5</a:t>
            </a:r>
            <a:r>
              <a:rPr lang="en-GB" sz="1600" dirty="0" smtClean="0">
                <a:latin typeface="Garamond" charset="0"/>
                <a:ea typeface="Garamond" charset="0"/>
                <a:cs typeface="Garamond" charset="0"/>
              </a:rPr>
              <a:t>; Mary </a:t>
            </a:r>
            <a:r>
              <a:rPr lang="en-GB" sz="1600" dirty="0">
                <a:latin typeface="Garamond" charset="0"/>
                <a:ea typeface="Garamond" charset="0"/>
                <a:cs typeface="Garamond" charset="0"/>
              </a:rPr>
              <a:t>Queen of Scots Visitor Centre </a:t>
            </a:r>
            <a:r>
              <a:rPr lang="en-GB" sz="1600" dirty="0" smtClean="0">
                <a:latin typeface="Garamond" charset="0"/>
                <a:ea typeface="Garamond" charset="0"/>
                <a:cs typeface="Garamond" charset="0"/>
              </a:rPr>
              <a:t>32; Hill House 28.5.</a:t>
            </a:r>
          </a:p>
          <a:p>
            <a:pPr lvl="0"/>
            <a:r>
              <a:rPr lang="en-GB" sz="1600" b="1" dirty="0" smtClean="0">
                <a:latin typeface="Garamond" charset="0"/>
                <a:ea typeface="Garamond" charset="0"/>
                <a:cs typeface="Garamond" charset="0"/>
              </a:rPr>
              <a:t>Over 10 000: </a:t>
            </a:r>
            <a:r>
              <a:rPr lang="en-GB" sz="1600" u="sng" dirty="0" smtClean="0">
                <a:latin typeface="Garamond" charset="0"/>
                <a:ea typeface="Garamond" charset="0"/>
                <a:cs typeface="Garamond" charset="0"/>
              </a:rPr>
              <a:t>Robert </a:t>
            </a:r>
            <a:r>
              <a:rPr lang="en-GB" sz="1600" u="sng" dirty="0">
                <a:latin typeface="Garamond" charset="0"/>
                <a:ea typeface="Garamond" charset="0"/>
                <a:cs typeface="Garamond" charset="0"/>
              </a:rPr>
              <a:t>Burns House	</a:t>
            </a:r>
            <a:r>
              <a:rPr lang="en-GB" sz="1600" u="sng" dirty="0" smtClean="0">
                <a:latin typeface="Garamond" charset="0"/>
                <a:ea typeface="Garamond" charset="0"/>
                <a:cs typeface="Garamond" charset="0"/>
              </a:rPr>
              <a:t>12</a:t>
            </a:r>
            <a:r>
              <a:rPr lang="en-GB" sz="1600" dirty="0" smtClean="0">
                <a:latin typeface="Garamond" charset="0"/>
                <a:ea typeface="Garamond" charset="0"/>
                <a:cs typeface="Garamond" charset="0"/>
              </a:rPr>
              <a:t>; House </a:t>
            </a:r>
            <a:r>
              <a:rPr lang="en-GB" sz="1600" dirty="0">
                <a:latin typeface="Garamond" charset="0"/>
                <a:ea typeface="Garamond" charset="0"/>
                <a:cs typeface="Garamond" charset="0"/>
              </a:rPr>
              <a:t>for an Art Lover </a:t>
            </a:r>
            <a:r>
              <a:rPr lang="en-GB" sz="1600" dirty="0" smtClean="0">
                <a:latin typeface="Garamond" charset="0"/>
                <a:ea typeface="Garamond" charset="0"/>
                <a:cs typeface="Garamond" charset="0"/>
              </a:rPr>
              <a:t>11</a:t>
            </a:r>
          </a:p>
          <a:p>
            <a:pPr lvl="0"/>
            <a:r>
              <a:rPr lang="en-GB" sz="1600" b="1" dirty="0" smtClean="0">
                <a:latin typeface="Garamond" charset="0"/>
                <a:ea typeface="Garamond" charset="0"/>
                <a:cs typeface="Garamond" charset="0"/>
              </a:rPr>
              <a:t>Over 5000</a:t>
            </a:r>
            <a:r>
              <a:rPr lang="en-GB" sz="1600" dirty="0" smtClean="0">
                <a:latin typeface="Garamond" charset="0"/>
                <a:ea typeface="Garamond" charset="0"/>
                <a:cs typeface="Garamond" charset="0"/>
              </a:rPr>
              <a:t>: </a:t>
            </a:r>
            <a:r>
              <a:rPr lang="en-GB" sz="1600" u="sng" dirty="0" smtClean="0">
                <a:latin typeface="Garamond" charset="0"/>
                <a:ea typeface="Garamond" charset="0"/>
                <a:cs typeface="Garamond" charset="0"/>
              </a:rPr>
              <a:t>Burns </a:t>
            </a:r>
            <a:r>
              <a:rPr lang="en-GB" sz="1600" u="sng" dirty="0">
                <a:latin typeface="Garamond" charset="0"/>
                <a:ea typeface="Garamond" charset="0"/>
                <a:cs typeface="Garamond" charset="0"/>
              </a:rPr>
              <a:t>Monument Centre Kilmarnock </a:t>
            </a:r>
            <a:r>
              <a:rPr lang="en-GB" sz="1600" dirty="0" smtClean="0">
                <a:latin typeface="Garamond" charset="0"/>
                <a:ea typeface="Garamond" charset="0"/>
                <a:cs typeface="Garamond" charset="0"/>
              </a:rPr>
              <a:t>9; </a:t>
            </a:r>
            <a:r>
              <a:rPr lang="en-GB" sz="1600" dirty="0" err="1" smtClean="0">
                <a:latin typeface="Garamond" charset="0"/>
                <a:ea typeface="Garamond" charset="0"/>
                <a:cs typeface="Garamond" charset="0"/>
              </a:rPr>
              <a:t>Holmwood</a:t>
            </a:r>
            <a:r>
              <a:rPr lang="en-GB" sz="1600" dirty="0" smtClean="0">
                <a:latin typeface="Garamond" charset="0"/>
                <a:ea typeface="Garamond" charset="0"/>
                <a:cs typeface="Garamond" charset="0"/>
              </a:rPr>
              <a:t> </a:t>
            </a:r>
            <a:r>
              <a:rPr lang="en-GB" sz="1600" dirty="0">
                <a:latin typeface="Garamond" charset="0"/>
                <a:ea typeface="Garamond" charset="0"/>
                <a:cs typeface="Garamond" charset="0"/>
              </a:rPr>
              <a:t>House (Thomson) </a:t>
            </a:r>
            <a:r>
              <a:rPr lang="en-GB" sz="1600" dirty="0" smtClean="0">
                <a:latin typeface="Garamond" charset="0"/>
                <a:ea typeface="Garamond" charset="0"/>
                <a:cs typeface="Garamond" charset="0"/>
              </a:rPr>
              <a:t>5.5</a:t>
            </a:r>
          </a:p>
          <a:p>
            <a:pPr lvl="0"/>
            <a:r>
              <a:rPr lang="en-GB" sz="1600" b="1" dirty="0" smtClean="0">
                <a:latin typeface="Garamond" charset="0"/>
                <a:ea typeface="Garamond" charset="0"/>
                <a:cs typeface="Garamond" charset="0"/>
              </a:rPr>
              <a:t>Under 5000</a:t>
            </a:r>
            <a:r>
              <a:rPr lang="en-GB" sz="1600" dirty="0" smtClean="0">
                <a:latin typeface="Garamond" charset="0"/>
                <a:ea typeface="Garamond" charset="0"/>
                <a:cs typeface="Garamond" charset="0"/>
              </a:rPr>
              <a:t>: </a:t>
            </a:r>
            <a:r>
              <a:rPr lang="en-GB" sz="1600" u="sng" dirty="0" smtClean="0">
                <a:latin typeface="Garamond" charset="0"/>
                <a:ea typeface="Garamond" charset="0"/>
                <a:cs typeface="Garamond" charset="0"/>
              </a:rPr>
              <a:t>Burns </a:t>
            </a:r>
            <a:r>
              <a:rPr lang="en-GB" sz="1600" u="sng" dirty="0">
                <a:latin typeface="Garamond" charset="0"/>
                <a:ea typeface="Garamond" charset="0"/>
                <a:cs typeface="Garamond" charset="0"/>
              </a:rPr>
              <a:t>Museum </a:t>
            </a:r>
            <a:r>
              <a:rPr lang="en-GB" sz="1600" u="sng" dirty="0" err="1">
                <a:latin typeface="Garamond" charset="0"/>
                <a:ea typeface="Garamond" charset="0"/>
                <a:cs typeface="Garamond" charset="0"/>
              </a:rPr>
              <a:t>Mauchline</a:t>
            </a:r>
            <a:r>
              <a:rPr lang="en-GB" sz="1600" u="sng" dirty="0">
                <a:latin typeface="Garamond" charset="0"/>
                <a:ea typeface="Garamond" charset="0"/>
                <a:cs typeface="Garamond" charset="0"/>
              </a:rPr>
              <a:t> </a:t>
            </a:r>
            <a:r>
              <a:rPr lang="en-GB" sz="1600" u="sng" dirty="0" smtClean="0">
                <a:latin typeface="Garamond" charset="0"/>
                <a:ea typeface="Garamond" charset="0"/>
                <a:cs typeface="Garamond" charset="0"/>
              </a:rPr>
              <a:t>4.5</a:t>
            </a:r>
            <a:r>
              <a:rPr lang="en-GB" sz="1600" dirty="0" smtClean="0">
                <a:latin typeface="Garamond" charset="0"/>
                <a:ea typeface="Garamond" charset="0"/>
                <a:cs typeface="Garamond" charset="0"/>
              </a:rPr>
              <a:t>; Hugh </a:t>
            </a:r>
            <a:r>
              <a:rPr lang="en-GB" sz="1600" dirty="0">
                <a:latin typeface="Garamond" charset="0"/>
                <a:ea typeface="Garamond" charset="0"/>
                <a:cs typeface="Garamond" charset="0"/>
              </a:rPr>
              <a:t>Miller’s Cottage </a:t>
            </a:r>
            <a:r>
              <a:rPr lang="en-GB" sz="1600" dirty="0" smtClean="0">
                <a:latin typeface="Garamond" charset="0"/>
                <a:ea typeface="Garamond" charset="0"/>
                <a:cs typeface="Garamond" charset="0"/>
              </a:rPr>
              <a:t>4.2, Scott’s </a:t>
            </a:r>
            <a:r>
              <a:rPr lang="en-GB" sz="1600" dirty="0">
                <a:latin typeface="Garamond" charset="0"/>
                <a:ea typeface="Garamond" charset="0"/>
                <a:cs typeface="Garamond" charset="0"/>
              </a:rPr>
              <a:t>Courtroom, Selkirk </a:t>
            </a:r>
            <a:r>
              <a:rPr lang="en-GB" sz="1600" dirty="0" smtClean="0">
                <a:latin typeface="Garamond" charset="0"/>
                <a:ea typeface="Garamond" charset="0"/>
                <a:cs typeface="Garamond" charset="0"/>
              </a:rPr>
              <a:t>4; </a:t>
            </a:r>
            <a:r>
              <a:rPr lang="en-GB" sz="1600" u="sng" dirty="0" smtClean="0">
                <a:latin typeface="Garamond" charset="0"/>
                <a:ea typeface="Garamond" charset="0"/>
                <a:cs typeface="Garamond" charset="0"/>
              </a:rPr>
              <a:t>Souter </a:t>
            </a:r>
            <a:r>
              <a:rPr lang="en-GB" sz="1600" u="sng" dirty="0" err="1">
                <a:latin typeface="Garamond" charset="0"/>
                <a:ea typeface="Garamond" charset="0"/>
                <a:cs typeface="Garamond" charset="0"/>
              </a:rPr>
              <a:t>Johnie’s</a:t>
            </a:r>
            <a:r>
              <a:rPr lang="en-GB" sz="1600" u="sng" dirty="0">
                <a:latin typeface="Garamond" charset="0"/>
                <a:ea typeface="Garamond" charset="0"/>
                <a:cs typeface="Garamond" charset="0"/>
              </a:rPr>
              <a:t> Cottage, </a:t>
            </a:r>
            <a:r>
              <a:rPr lang="en-GB" sz="1600" u="sng" dirty="0" err="1">
                <a:latin typeface="Garamond" charset="0"/>
                <a:ea typeface="Garamond" charset="0"/>
                <a:cs typeface="Garamond" charset="0"/>
              </a:rPr>
              <a:t>Kirkoswald</a:t>
            </a:r>
            <a:r>
              <a:rPr lang="en-GB" sz="1600" u="sng" dirty="0">
                <a:latin typeface="Garamond" charset="0"/>
                <a:ea typeface="Garamond" charset="0"/>
                <a:cs typeface="Garamond" charset="0"/>
              </a:rPr>
              <a:t> </a:t>
            </a:r>
            <a:r>
              <a:rPr lang="en-GB" sz="1600" u="sng" dirty="0" smtClean="0">
                <a:latin typeface="Garamond" charset="0"/>
                <a:ea typeface="Garamond" charset="0"/>
                <a:cs typeface="Garamond" charset="0"/>
              </a:rPr>
              <a:t>3.5</a:t>
            </a:r>
            <a:r>
              <a:rPr lang="en-GB" sz="1600" dirty="0" smtClean="0">
                <a:latin typeface="Garamond" charset="0"/>
                <a:ea typeface="Garamond" charset="0"/>
                <a:cs typeface="Garamond" charset="0"/>
              </a:rPr>
              <a:t>; Barrie </a:t>
            </a:r>
            <a:r>
              <a:rPr lang="en-GB" sz="1600" dirty="0">
                <a:latin typeface="Garamond" charset="0"/>
                <a:ea typeface="Garamond" charset="0"/>
                <a:cs typeface="Garamond" charset="0"/>
              </a:rPr>
              <a:t>Birthplace </a:t>
            </a:r>
            <a:r>
              <a:rPr lang="en-GB" sz="1600" dirty="0" err="1">
                <a:latin typeface="Garamond" charset="0"/>
                <a:ea typeface="Garamond" charset="0"/>
                <a:cs typeface="Garamond" charset="0"/>
              </a:rPr>
              <a:t>Kirriemuir</a:t>
            </a:r>
            <a:r>
              <a:rPr lang="en-GB" sz="1600" dirty="0">
                <a:latin typeface="Garamond" charset="0"/>
                <a:ea typeface="Garamond" charset="0"/>
                <a:cs typeface="Garamond" charset="0"/>
              </a:rPr>
              <a:t> </a:t>
            </a:r>
            <a:r>
              <a:rPr lang="en-GB" sz="1600" dirty="0" smtClean="0">
                <a:latin typeface="Garamond" charset="0"/>
                <a:ea typeface="Garamond" charset="0"/>
                <a:cs typeface="Garamond" charset="0"/>
              </a:rPr>
              <a:t>2.1;Fair </a:t>
            </a:r>
            <a:r>
              <a:rPr lang="en-GB" sz="1600" dirty="0">
                <a:latin typeface="Garamond" charset="0"/>
                <a:ea typeface="Garamond" charset="0"/>
                <a:cs typeface="Garamond" charset="0"/>
              </a:rPr>
              <a:t>Maid’s House, Perth (Scott) </a:t>
            </a:r>
            <a:r>
              <a:rPr lang="en-GB" sz="1600" dirty="0" smtClean="0">
                <a:latin typeface="Garamond" charset="0"/>
                <a:ea typeface="Garamond" charset="0"/>
                <a:cs typeface="Garamond" charset="0"/>
              </a:rPr>
              <a:t>2; John Paul Jones House 2; Leighton </a:t>
            </a:r>
            <a:r>
              <a:rPr lang="en-GB" sz="1600" dirty="0">
                <a:latin typeface="Garamond" charset="0"/>
                <a:ea typeface="Garamond" charset="0"/>
                <a:cs typeface="Garamond" charset="0"/>
              </a:rPr>
              <a:t>Library, </a:t>
            </a:r>
            <a:r>
              <a:rPr lang="en-GB" sz="1600" dirty="0" err="1">
                <a:latin typeface="Garamond" charset="0"/>
                <a:ea typeface="Garamond" charset="0"/>
                <a:cs typeface="Garamond" charset="0"/>
              </a:rPr>
              <a:t>Dunblane</a:t>
            </a:r>
            <a:r>
              <a:rPr lang="en-GB" sz="1600" dirty="0">
                <a:latin typeface="Garamond" charset="0"/>
                <a:ea typeface="Garamond" charset="0"/>
                <a:cs typeface="Garamond" charset="0"/>
              </a:rPr>
              <a:t> </a:t>
            </a:r>
            <a:r>
              <a:rPr lang="en-GB" sz="1600" dirty="0" smtClean="0">
                <a:latin typeface="Garamond" charset="0"/>
                <a:ea typeface="Garamond" charset="0"/>
                <a:cs typeface="Garamond" charset="0"/>
              </a:rPr>
              <a:t>1.8; </a:t>
            </a:r>
            <a:r>
              <a:rPr lang="en-GB" sz="1600" u="sng" dirty="0" err="1" smtClean="0">
                <a:latin typeface="Garamond" charset="0"/>
                <a:ea typeface="Garamond" charset="0"/>
                <a:cs typeface="Garamond" charset="0"/>
              </a:rPr>
              <a:t>Ellisland</a:t>
            </a:r>
            <a:r>
              <a:rPr lang="en-GB" sz="1600" u="sng" dirty="0" smtClean="0">
                <a:latin typeface="Garamond" charset="0"/>
                <a:ea typeface="Garamond" charset="0"/>
                <a:cs typeface="Garamond" charset="0"/>
              </a:rPr>
              <a:t> 1.6; Bachelor’s </a:t>
            </a:r>
            <a:r>
              <a:rPr lang="en-GB" sz="1600" u="sng" dirty="0">
                <a:latin typeface="Garamond" charset="0"/>
                <a:ea typeface="Garamond" charset="0"/>
                <a:cs typeface="Garamond" charset="0"/>
              </a:rPr>
              <a:t>Club, </a:t>
            </a:r>
            <a:r>
              <a:rPr lang="en-GB" sz="1600" u="sng" dirty="0" err="1">
                <a:latin typeface="Garamond" charset="0"/>
                <a:ea typeface="Garamond" charset="0"/>
                <a:cs typeface="Garamond" charset="0"/>
              </a:rPr>
              <a:t>Tarbolton</a:t>
            </a:r>
            <a:r>
              <a:rPr lang="en-GB" sz="1600" u="sng" dirty="0">
                <a:latin typeface="Garamond" charset="0"/>
                <a:ea typeface="Garamond" charset="0"/>
                <a:cs typeface="Garamond" charset="0"/>
              </a:rPr>
              <a:t> </a:t>
            </a:r>
            <a:r>
              <a:rPr lang="en-GB" sz="1600" u="sng" dirty="0" smtClean="0">
                <a:latin typeface="Garamond" charset="0"/>
                <a:ea typeface="Garamond" charset="0"/>
                <a:cs typeface="Garamond" charset="0"/>
              </a:rPr>
              <a:t>1.2; </a:t>
            </a:r>
            <a:r>
              <a:rPr lang="en-GB" sz="1600" dirty="0" smtClean="0">
                <a:latin typeface="Garamond" charset="0"/>
                <a:ea typeface="Garamond" charset="0"/>
                <a:cs typeface="Garamond" charset="0"/>
              </a:rPr>
              <a:t>Carlyle’s </a:t>
            </a:r>
            <a:r>
              <a:rPr lang="en-GB" sz="1600" dirty="0">
                <a:latin typeface="Garamond" charset="0"/>
                <a:ea typeface="Garamond" charset="0"/>
                <a:cs typeface="Garamond" charset="0"/>
              </a:rPr>
              <a:t>birthplace </a:t>
            </a:r>
            <a:r>
              <a:rPr lang="en-GB" sz="1600" dirty="0" smtClean="0">
                <a:latin typeface="Garamond" charset="0"/>
                <a:ea typeface="Garamond" charset="0"/>
                <a:cs typeface="Garamond" charset="0"/>
              </a:rPr>
              <a:t>0.8, </a:t>
            </a:r>
            <a:r>
              <a:rPr lang="en-GB" sz="1600" u="sng" dirty="0" smtClean="0">
                <a:latin typeface="Garamond" charset="0"/>
                <a:ea typeface="Garamond" charset="0"/>
                <a:cs typeface="Garamond" charset="0"/>
              </a:rPr>
              <a:t>Burns Monument Edinburgh 0.7</a:t>
            </a:r>
            <a:endParaRPr lang="en-GB" sz="1600" u="sng" dirty="0">
              <a:latin typeface="Garamond" charset="0"/>
              <a:ea typeface="Garamond" charset="0"/>
              <a:cs typeface="Garamond" charset="0"/>
            </a:endParaRPr>
          </a:p>
          <a:p>
            <a:pPr marL="357187" marR="0" lvl="1" algn="l" defTabSz="914400" rtl="0" eaLnBrk="1" fontAlgn="base" latinLnBrk="0" hangingPunct="1">
              <a:lnSpc>
                <a:spcPct val="114000"/>
              </a:lnSpc>
              <a:spcBef>
                <a:spcPts val="0"/>
              </a:spcBef>
              <a:spcAft>
                <a:spcPts val="600"/>
              </a:spcAft>
              <a:buClrTx/>
              <a:buSzTx/>
              <a:tabLst/>
              <a:defRPr/>
            </a:pPr>
            <a:endParaRPr lang="en-GB" sz="1600" b="1" kern="0" dirty="0">
              <a:solidFill>
                <a:srgbClr val="00213B"/>
              </a:solidFill>
              <a:latin typeface="Garamond"/>
              <a:ea typeface="Garamond" charset="0"/>
              <a:cs typeface="Garamond"/>
            </a:endParaRPr>
          </a:p>
        </p:txBody>
      </p:sp>
    </p:spTree>
    <p:extLst>
      <p:ext uri="{BB962C8B-B14F-4D97-AF65-F5344CB8AC3E}">
        <p14:creationId xmlns:p14="http://schemas.microsoft.com/office/powerpoint/2010/main" val="190640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3"/>
          <p:cNvSpPr txBox="1">
            <a:spLocks/>
          </p:cNvSpPr>
          <p:nvPr/>
        </p:nvSpPr>
        <p:spPr>
          <a:xfrm>
            <a:off x="0" y="1059582"/>
            <a:ext cx="7308304" cy="4083918"/>
          </a:xfrm>
          <a:prstGeom prst="rect">
            <a:avLst/>
          </a:prstGeom>
          <a:solidFill>
            <a:srgbClr val="FFFFFE">
              <a:alpha val="80000"/>
            </a:srgbClr>
          </a:solidFill>
        </p:spPr>
        <p:txBody>
          <a:bodyPr vert="horz" lIns="108000" tIns="108000" rIns="108000" bIns="108000"/>
          <a:lstStyle>
            <a:lvl1pPr marL="342900" indent="-342900" algn="l" rtl="0" eaLnBrk="1" fontAlgn="base" hangingPunct="1">
              <a:spcBef>
                <a:spcPct val="20000"/>
              </a:spcBef>
              <a:spcAft>
                <a:spcPct val="0"/>
              </a:spcAft>
              <a:defRPr sz="2000">
                <a:solidFill>
                  <a:srgbClr val="002542"/>
                </a:solidFill>
                <a:latin typeface="+mn-lt"/>
                <a:ea typeface="MS PGothic" panose="020B0600070205080204" pitchFamily="34" charset="-128"/>
                <a:cs typeface="+mn-cs"/>
              </a:defRPr>
            </a:lvl1pPr>
            <a:lvl2pPr marL="457200" algn="l" rtl="0" eaLnBrk="1" fontAlgn="base" hangingPunct="1">
              <a:spcBef>
                <a:spcPct val="20000"/>
              </a:spcBef>
              <a:spcAft>
                <a:spcPct val="0"/>
              </a:spcAft>
              <a:defRPr sz="1800">
                <a:solidFill>
                  <a:srgbClr val="002542"/>
                </a:solidFill>
                <a:latin typeface="+mn-lt"/>
                <a:ea typeface="MS PGothic" panose="020B0600070205080204" pitchFamily="34" charset="-128"/>
                <a:cs typeface="ＭＳ Ｐゴシック" charset="0"/>
              </a:defRPr>
            </a:lvl2pPr>
            <a:lvl3pPr marL="914400" algn="l" rtl="0" eaLnBrk="1" fontAlgn="base" hangingPunct="1">
              <a:spcBef>
                <a:spcPct val="20000"/>
              </a:spcBef>
              <a:spcAft>
                <a:spcPct val="0"/>
              </a:spcAft>
              <a:defRPr sz="1400" b="1">
                <a:solidFill>
                  <a:srgbClr val="002542"/>
                </a:solidFill>
                <a:latin typeface="+mn-lt"/>
                <a:ea typeface="MS PGothic" panose="020B0600070205080204" pitchFamily="34" charset="-128"/>
                <a:cs typeface="ＭＳ Ｐゴシック" charset="0"/>
              </a:defRPr>
            </a:lvl3pPr>
            <a:lvl4pPr marL="1371600" algn="l" rtl="0" eaLnBrk="1" fontAlgn="base" hangingPunct="1">
              <a:spcBef>
                <a:spcPct val="20000"/>
              </a:spcBef>
              <a:spcAft>
                <a:spcPct val="0"/>
              </a:spcAft>
              <a:defRPr sz="1200">
                <a:solidFill>
                  <a:srgbClr val="002542"/>
                </a:solidFill>
                <a:latin typeface="+mn-lt"/>
                <a:ea typeface="MS PGothic" panose="020B0600070205080204" pitchFamily="34" charset="-128"/>
                <a:cs typeface="ＭＳ Ｐゴシック" charset="0"/>
              </a:defRPr>
            </a:lvl4pPr>
            <a:lvl5pPr marL="1828800" algn="l" rtl="0" eaLnBrk="1" fontAlgn="base" hangingPunct="1">
              <a:spcBef>
                <a:spcPct val="20000"/>
              </a:spcBef>
              <a:spcAft>
                <a:spcPct val="0"/>
              </a:spcAft>
              <a:defRPr sz="1000">
                <a:solidFill>
                  <a:srgbClr val="002542"/>
                </a:solidFill>
                <a:latin typeface="+mn-lt"/>
                <a:ea typeface="MS PGothic" panose="020B0600070205080204" pitchFamily="34" charset="-128"/>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357187" marR="0" lvl="1" algn="l" defTabSz="914400" rtl="0" eaLnBrk="1" fontAlgn="base" latinLnBrk="0" hangingPunct="1">
              <a:lnSpc>
                <a:spcPct val="114000"/>
              </a:lnSpc>
              <a:spcBef>
                <a:spcPts val="0"/>
              </a:spcBef>
              <a:spcAft>
                <a:spcPts val="600"/>
              </a:spcAft>
              <a:buClrTx/>
              <a:buSzTx/>
              <a:tabLst/>
              <a:defRPr/>
            </a:pPr>
            <a:endParaRPr lang="en-GB" sz="1600" b="1" kern="0" dirty="0">
              <a:solidFill>
                <a:srgbClr val="00213B"/>
              </a:solidFill>
              <a:latin typeface="Garamond"/>
              <a:ea typeface="Garamond" charset="0"/>
              <a:cs typeface="Garamond"/>
            </a:endParaRPr>
          </a:p>
        </p:txBody>
      </p:sp>
      <p:pic>
        <p:nvPicPr>
          <p:cNvPr id="4" name="Picture 3"/>
          <p:cNvPicPr>
            <a:picLocks noChangeAspect="1"/>
          </p:cNvPicPr>
          <p:nvPr/>
        </p:nvPicPr>
        <p:blipFill>
          <a:blip r:embed="rId3"/>
          <a:stretch>
            <a:fillRect/>
          </a:stretch>
        </p:blipFill>
        <p:spPr>
          <a:xfrm>
            <a:off x="-36512" y="1059582"/>
            <a:ext cx="4536504" cy="4083918"/>
          </a:xfrm>
          <a:prstGeom prst="rect">
            <a:avLst/>
          </a:prstGeom>
        </p:spPr>
      </p:pic>
      <p:pic>
        <p:nvPicPr>
          <p:cNvPr id="5" name="Picture 4"/>
          <p:cNvPicPr>
            <a:picLocks noChangeAspect="1"/>
          </p:cNvPicPr>
          <p:nvPr/>
        </p:nvPicPr>
        <p:blipFill>
          <a:blip r:embed="rId4"/>
          <a:stretch>
            <a:fillRect/>
          </a:stretch>
        </p:blipFill>
        <p:spPr>
          <a:xfrm>
            <a:off x="4512604" y="1048172"/>
            <a:ext cx="4173397" cy="4495428"/>
          </a:xfrm>
          <a:prstGeom prst="rect">
            <a:avLst/>
          </a:prstGeom>
        </p:spPr>
      </p:pic>
    </p:spTree>
    <p:extLst>
      <p:ext uri="{BB962C8B-B14F-4D97-AF65-F5344CB8AC3E}">
        <p14:creationId xmlns:p14="http://schemas.microsoft.com/office/powerpoint/2010/main" val="37661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 Placeholder 3"/>
          <p:cNvSpPr txBox="1">
            <a:spLocks/>
          </p:cNvSpPr>
          <p:nvPr/>
        </p:nvSpPr>
        <p:spPr>
          <a:xfrm>
            <a:off x="0" y="1059582"/>
            <a:ext cx="7308304" cy="4083918"/>
          </a:xfrm>
          <a:prstGeom prst="rect">
            <a:avLst/>
          </a:prstGeom>
          <a:solidFill>
            <a:srgbClr val="FFFFFE">
              <a:alpha val="80000"/>
            </a:srgbClr>
          </a:solidFill>
        </p:spPr>
        <p:txBody>
          <a:bodyPr vert="horz" lIns="108000" tIns="108000" rIns="108000" bIns="108000"/>
          <a:lstStyle>
            <a:lvl1pPr marL="342900" indent="-342900" algn="l" rtl="0" eaLnBrk="1" fontAlgn="base" hangingPunct="1">
              <a:spcBef>
                <a:spcPct val="20000"/>
              </a:spcBef>
              <a:spcAft>
                <a:spcPct val="0"/>
              </a:spcAft>
              <a:defRPr sz="2000">
                <a:solidFill>
                  <a:srgbClr val="002542"/>
                </a:solidFill>
                <a:latin typeface="+mn-lt"/>
                <a:ea typeface="MS PGothic" panose="020B0600070205080204" pitchFamily="34" charset="-128"/>
                <a:cs typeface="+mn-cs"/>
              </a:defRPr>
            </a:lvl1pPr>
            <a:lvl2pPr marL="457200" algn="l" rtl="0" eaLnBrk="1" fontAlgn="base" hangingPunct="1">
              <a:spcBef>
                <a:spcPct val="20000"/>
              </a:spcBef>
              <a:spcAft>
                <a:spcPct val="0"/>
              </a:spcAft>
              <a:defRPr sz="1800">
                <a:solidFill>
                  <a:srgbClr val="002542"/>
                </a:solidFill>
                <a:latin typeface="+mn-lt"/>
                <a:ea typeface="MS PGothic" panose="020B0600070205080204" pitchFamily="34" charset="-128"/>
                <a:cs typeface="ＭＳ Ｐゴシック" charset="0"/>
              </a:defRPr>
            </a:lvl2pPr>
            <a:lvl3pPr marL="914400" algn="l" rtl="0" eaLnBrk="1" fontAlgn="base" hangingPunct="1">
              <a:spcBef>
                <a:spcPct val="20000"/>
              </a:spcBef>
              <a:spcAft>
                <a:spcPct val="0"/>
              </a:spcAft>
              <a:defRPr sz="1400" b="1">
                <a:solidFill>
                  <a:srgbClr val="002542"/>
                </a:solidFill>
                <a:latin typeface="+mn-lt"/>
                <a:ea typeface="MS PGothic" panose="020B0600070205080204" pitchFamily="34" charset="-128"/>
                <a:cs typeface="ＭＳ Ｐゴシック" charset="0"/>
              </a:defRPr>
            </a:lvl3pPr>
            <a:lvl4pPr marL="1371600" algn="l" rtl="0" eaLnBrk="1" fontAlgn="base" hangingPunct="1">
              <a:spcBef>
                <a:spcPct val="20000"/>
              </a:spcBef>
              <a:spcAft>
                <a:spcPct val="0"/>
              </a:spcAft>
              <a:defRPr sz="1200">
                <a:solidFill>
                  <a:srgbClr val="002542"/>
                </a:solidFill>
                <a:latin typeface="+mn-lt"/>
                <a:ea typeface="MS PGothic" panose="020B0600070205080204" pitchFamily="34" charset="-128"/>
                <a:cs typeface="ＭＳ Ｐゴシック" charset="0"/>
              </a:defRPr>
            </a:lvl4pPr>
            <a:lvl5pPr marL="1828800" algn="l" rtl="0" eaLnBrk="1" fontAlgn="base" hangingPunct="1">
              <a:spcBef>
                <a:spcPct val="20000"/>
              </a:spcBef>
              <a:spcAft>
                <a:spcPct val="0"/>
              </a:spcAft>
              <a:defRPr sz="1000">
                <a:solidFill>
                  <a:srgbClr val="002542"/>
                </a:solidFill>
                <a:latin typeface="+mn-lt"/>
                <a:ea typeface="MS PGothic" panose="020B0600070205080204" pitchFamily="34" charset="-128"/>
                <a:cs typeface="ＭＳ Ｐゴシック" charset="0"/>
              </a:defRPr>
            </a:lvl5pPr>
            <a:lvl6pPr marL="2514600" indent="-228600" algn="l" rtl="0" eaLnBrk="1" fontAlgn="base" hangingPunct="1">
              <a:spcBef>
                <a:spcPct val="20000"/>
              </a:spcBef>
              <a:spcAft>
                <a:spcPct val="0"/>
              </a:spcAft>
              <a:buChar char="»"/>
              <a:defRPr sz="1600">
                <a:solidFill>
                  <a:srgbClr val="00213B"/>
                </a:solidFill>
                <a:latin typeface="+mn-lt"/>
                <a:ea typeface="+mn-ea"/>
              </a:defRPr>
            </a:lvl6pPr>
            <a:lvl7pPr marL="2971800" indent="-228600" algn="l" rtl="0" eaLnBrk="1" fontAlgn="base" hangingPunct="1">
              <a:spcBef>
                <a:spcPct val="20000"/>
              </a:spcBef>
              <a:spcAft>
                <a:spcPct val="0"/>
              </a:spcAft>
              <a:buChar char="»"/>
              <a:defRPr sz="1600">
                <a:solidFill>
                  <a:srgbClr val="00213B"/>
                </a:solidFill>
                <a:latin typeface="+mn-lt"/>
                <a:ea typeface="+mn-ea"/>
              </a:defRPr>
            </a:lvl7pPr>
            <a:lvl8pPr marL="3429000" indent="-228600" algn="l" rtl="0" eaLnBrk="1" fontAlgn="base" hangingPunct="1">
              <a:spcBef>
                <a:spcPct val="20000"/>
              </a:spcBef>
              <a:spcAft>
                <a:spcPct val="0"/>
              </a:spcAft>
              <a:buChar char="»"/>
              <a:defRPr sz="1600">
                <a:solidFill>
                  <a:srgbClr val="00213B"/>
                </a:solidFill>
                <a:latin typeface="+mn-lt"/>
                <a:ea typeface="+mn-ea"/>
              </a:defRPr>
            </a:lvl8pPr>
            <a:lvl9pPr marL="3886200" indent="-228600" algn="l" rtl="0" eaLnBrk="1" fontAlgn="base" hangingPunct="1">
              <a:spcBef>
                <a:spcPct val="20000"/>
              </a:spcBef>
              <a:spcAft>
                <a:spcPct val="0"/>
              </a:spcAft>
              <a:buChar char="»"/>
              <a:defRPr sz="1600">
                <a:solidFill>
                  <a:srgbClr val="00213B"/>
                </a:solidFill>
                <a:latin typeface="+mn-lt"/>
                <a:ea typeface="+mn-ea"/>
              </a:defRPr>
            </a:lvl9pPr>
          </a:lstStyle>
          <a:p>
            <a:pPr marL="357187" marR="0" lvl="1" algn="l" defTabSz="914400" rtl="0" eaLnBrk="1" fontAlgn="base" latinLnBrk="0" hangingPunct="1">
              <a:lnSpc>
                <a:spcPct val="114000"/>
              </a:lnSpc>
              <a:spcBef>
                <a:spcPts val="0"/>
              </a:spcBef>
              <a:spcAft>
                <a:spcPts val="600"/>
              </a:spcAft>
              <a:buClrTx/>
              <a:buSzTx/>
              <a:tabLst/>
              <a:defRPr/>
            </a:pPr>
            <a:endParaRPr lang="en-GB" sz="1600" b="1" kern="0" dirty="0">
              <a:solidFill>
                <a:srgbClr val="00213B"/>
              </a:solidFill>
              <a:latin typeface="Garamond"/>
              <a:ea typeface="Garamond" charset="0"/>
              <a:cs typeface="Garamond"/>
            </a:endParaRPr>
          </a:p>
        </p:txBody>
      </p:sp>
      <p:pic>
        <p:nvPicPr>
          <p:cNvPr id="9" name="Picture 8"/>
          <p:cNvPicPr>
            <a:picLocks noChangeAspect="1"/>
          </p:cNvPicPr>
          <p:nvPr/>
        </p:nvPicPr>
        <p:blipFill>
          <a:blip r:embed="rId4"/>
          <a:stretch>
            <a:fillRect/>
          </a:stretch>
        </p:blipFill>
        <p:spPr>
          <a:xfrm>
            <a:off x="0" y="1059582"/>
            <a:ext cx="3995936" cy="4032448"/>
          </a:xfrm>
          <a:prstGeom prst="rect">
            <a:avLst/>
          </a:prstGeom>
        </p:spPr>
      </p:pic>
      <p:pic>
        <p:nvPicPr>
          <p:cNvPr id="11" name="Picture 10"/>
          <p:cNvPicPr>
            <a:picLocks noChangeAspect="1"/>
          </p:cNvPicPr>
          <p:nvPr/>
        </p:nvPicPr>
        <p:blipFill>
          <a:blip r:embed="rId5"/>
          <a:stretch>
            <a:fillRect/>
          </a:stretch>
        </p:blipFill>
        <p:spPr>
          <a:xfrm>
            <a:off x="3995936" y="1059582"/>
            <a:ext cx="3312368" cy="4050630"/>
          </a:xfrm>
          <a:prstGeom prst="rect">
            <a:avLst/>
          </a:prstGeom>
        </p:spPr>
      </p:pic>
    </p:spTree>
    <p:extLst>
      <p:ext uri="{BB962C8B-B14F-4D97-AF65-F5344CB8AC3E}">
        <p14:creationId xmlns:p14="http://schemas.microsoft.com/office/powerpoint/2010/main" val="90928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UoG_PowerPoint_16.9">
  <a:themeElements>
    <a:clrScheme name="University colours">
      <a:dk1>
        <a:srgbClr val="002542"/>
      </a:dk1>
      <a:lt1>
        <a:srgbClr val="FFFFFE"/>
      </a:lt1>
      <a:dk2>
        <a:srgbClr val="354047"/>
      </a:dk2>
      <a:lt2>
        <a:srgbClr val="C54520"/>
      </a:lt2>
      <a:accent1>
        <a:srgbClr val="63548B"/>
      </a:accent1>
      <a:accent2>
        <a:srgbClr val="8D0C64"/>
      </a:accent2>
      <a:accent3>
        <a:srgbClr val="CF1C20"/>
      </a:accent3>
      <a:accent4>
        <a:srgbClr val="4B3B7D"/>
      </a:accent4>
      <a:accent5>
        <a:srgbClr val="003824"/>
      </a:accent5>
      <a:accent6>
        <a:srgbClr val="500B29"/>
      </a:accent6>
      <a:hlink>
        <a:srgbClr val="584B3D"/>
      </a:hlink>
      <a:folHlink>
        <a:srgbClr val="0068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6 new style powerpoint 16-9.pptx" id="{97C22F46-F125-4D00-95EF-3D823F2A9098}" vid="{7CB73F60-E4EE-4883-BE06-99F2F5666350}"/>
    </a:ext>
  </a:extLst>
</a:theme>
</file>

<file path=ppt/theme/theme2.xml><?xml version="1.0" encoding="utf-8"?>
<a:theme xmlns:a="http://schemas.openxmlformats.org/drawingml/2006/main" name="1_UoG_PowerPoint_16.9">
  <a:themeElements>
    <a:clrScheme name="University colours">
      <a:dk1>
        <a:srgbClr val="002542"/>
      </a:dk1>
      <a:lt1>
        <a:srgbClr val="FFFFFE"/>
      </a:lt1>
      <a:dk2>
        <a:srgbClr val="354047"/>
      </a:dk2>
      <a:lt2>
        <a:srgbClr val="C54520"/>
      </a:lt2>
      <a:accent1>
        <a:srgbClr val="63548B"/>
      </a:accent1>
      <a:accent2>
        <a:srgbClr val="8D0C64"/>
      </a:accent2>
      <a:accent3>
        <a:srgbClr val="CF1C20"/>
      </a:accent3>
      <a:accent4>
        <a:srgbClr val="4B3B7D"/>
      </a:accent4>
      <a:accent5>
        <a:srgbClr val="003824"/>
      </a:accent5>
      <a:accent6>
        <a:srgbClr val="500B29"/>
      </a:accent6>
      <a:hlink>
        <a:srgbClr val="584B3D"/>
      </a:hlink>
      <a:folHlink>
        <a:srgbClr val="0068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6 new style powerpoint 16-9.pptx" id="{97C22F46-F125-4D00-95EF-3D823F2A9098}" vid="{7CB73F60-E4EE-4883-BE06-99F2F5666350}"/>
    </a:ext>
  </a:extLst>
</a:theme>
</file>

<file path=ppt/theme/theme3.xml><?xml version="1.0" encoding="utf-8"?>
<a:theme xmlns:a="http://schemas.openxmlformats.org/drawingml/2006/main" name="3_UoG_PowerPoint_16.9">
  <a:themeElements>
    <a:clrScheme name="University colours">
      <a:dk1>
        <a:srgbClr val="002542"/>
      </a:dk1>
      <a:lt1>
        <a:srgbClr val="FFFFFE"/>
      </a:lt1>
      <a:dk2>
        <a:srgbClr val="354047"/>
      </a:dk2>
      <a:lt2>
        <a:srgbClr val="C54520"/>
      </a:lt2>
      <a:accent1>
        <a:srgbClr val="63548B"/>
      </a:accent1>
      <a:accent2>
        <a:srgbClr val="8D0C64"/>
      </a:accent2>
      <a:accent3>
        <a:srgbClr val="CF1C20"/>
      </a:accent3>
      <a:accent4>
        <a:srgbClr val="4B3B7D"/>
      </a:accent4>
      <a:accent5>
        <a:srgbClr val="003824"/>
      </a:accent5>
      <a:accent6>
        <a:srgbClr val="500B29"/>
      </a:accent6>
      <a:hlink>
        <a:srgbClr val="584B3D"/>
      </a:hlink>
      <a:folHlink>
        <a:srgbClr val="0068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2016 new style powerpoint 16-9.pptx" id="{97C22F46-F125-4D00-95EF-3D823F2A9098}" vid="{7CB73F60-E4EE-4883-BE06-99F2F566635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2016 new style powerpoint 16-9</Template>
  <TotalTime>6145</TotalTime>
  <Words>1520</Words>
  <Application>Microsoft Office PowerPoint</Application>
  <PresentationFormat>On-screen Show (16:9)</PresentationFormat>
  <Paragraphs>70</Paragraphs>
  <Slides>17</Slides>
  <Notes>2</Notes>
  <HiddenSlides>0</HiddenSlides>
  <MMClips>0</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UoG_PowerPoint_16.9</vt:lpstr>
      <vt:lpstr>1_UoG_PowerPoint_16.9</vt:lpstr>
      <vt:lpstr>3_UoG_PowerPoint_16.9</vt:lpstr>
      <vt:lpstr>ROBERT BURNS AND THE SCOTTISH ECONOMY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Glasgow</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the estate to drive strategic change</dc:title>
  <dc:creator>Jamie Wightwick</dc:creator>
  <cp:lastModifiedBy>Pamela Stokes</cp:lastModifiedBy>
  <cp:revision>133</cp:revision>
  <cp:lastPrinted>2018-10-25T10:50:05Z</cp:lastPrinted>
  <dcterms:created xsi:type="dcterms:W3CDTF">2017-08-31T13:28:12Z</dcterms:created>
  <dcterms:modified xsi:type="dcterms:W3CDTF">2018-10-29T09:57:03Z</dcterms:modified>
</cp:coreProperties>
</file>