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09" r:id="rId3"/>
    <p:sldId id="257" r:id="rId4"/>
    <p:sldId id="277" r:id="rId5"/>
    <p:sldId id="292" r:id="rId6"/>
    <p:sldId id="274" r:id="rId7"/>
    <p:sldId id="284" r:id="rId8"/>
    <p:sldId id="299" r:id="rId9"/>
    <p:sldId id="286" r:id="rId10"/>
    <p:sldId id="300" r:id="rId11"/>
    <p:sldId id="258" r:id="rId12"/>
    <p:sldId id="262" r:id="rId13"/>
    <p:sldId id="269" r:id="rId14"/>
    <p:sldId id="301" r:id="rId15"/>
    <p:sldId id="285" r:id="rId16"/>
    <p:sldId id="302" r:id="rId17"/>
    <p:sldId id="303" r:id="rId18"/>
    <p:sldId id="271" r:id="rId19"/>
    <p:sldId id="273" r:id="rId20"/>
    <p:sldId id="287" r:id="rId21"/>
    <p:sldId id="288" r:id="rId22"/>
    <p:sldId id="304" r:id="rId23"/>
    <p:sldId id="305" r:id="rId24"/>
    <p:sldId id="306" r:id="rId25"/>
    <p:sldId id="295" r:id="rId26"/>
    <p:sldId id="296" r:id="rId27"/>
    <p:sldId id="307" r:id="rId28"/>
    <p:sldId id="308" r:id="rId29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0" y="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\\Users\douglasmccabe\Library\Containers\com.apple.mail\Data\Library\Mail%20Downloads\62ABF03A-A2D4-4096-BEF3-8FCB39A326BD\News%20services%20UK%20reach%20and%20time%20spent%20(comScore)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025980150918614E-2"/>
          <c:y val="0.15034056718519903"/>
          <c:w val="0.91441734314865586"/>
          <c:h val="0.643687854235612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Sheet1!$B$17</c:f>
              <c:strCache>
                <c:ptCount val="1"/>
                <c:pt idx="0">
                  <c:v>All digital </c:v>
                </c:pt>
              </c:strCache>
            </c:strRef>
          </c:tx>
          <c:spPr>
            <a:solidFill>
              <a:srgbClr val="81DDDB">
                <a:lumMod val="75000"/>
              </a:srgbClr>
            </a:solidFill>
            <a:ln>
              <a:noFill/>
            </a:ln>
            <a:effectLst/>
          </c:spPr>
          <c:invertIfNegative val="0"/>
          <c:cat>
            <c:strRef>
              <c:f>Sheet1!$C$16:$N$16</c:f>
              <c:strCache>
                <c:ptCount val="12"/>
                <c:pt idx="0">
                  <c:v>2006</c:v>
                </c:pt>
                <c:pt idx="1">
                  <c:v>2014</c:v>
                </c:pt>
                <c:pt idx="2">
                  <c:v>2015</c:v>
                </c:pt>
                <c:pt idx="3">
                  <c:v>2016(f)</c:v>
                </c:pt>
                <c:pt idx="4">
                  <c:v>2006</c:v>
                </c:pt>
                <c:pt idx="5">
                  <c:v>2014</c:v>
                </c:pt>
                <c:pt idx="6">
                  <c:v>2015</c:v>
                </c:pt>
                <c:pt idx="7">
                  <c:v>2016(f)</c:v>
                </c:pt>
                <c:pt idx="8">
                  <c:v>2006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strCache>
            </c:strRef>
          </c:cat>
          <c:val>
            <c:numRef>
              <c:f>Sheet1!$C$17:$N$17</c:f>
              <c:numCache>
                <c:formatCode>General</c:formatCode>
                <c:ptCount val="12"/>
                <c:pt idx="0">
                  <c:v>0</c:v>
                </c:pt>
                <c:pt idx="1">
                  <c:v>255</c:v>
                </c:pt>
                <c:pt idx="2">
                  <c:v>385</c:v>
                </c:pt>
                <c:pt idx="3">
                  <c:v>580</c:v>
                </c:pt>
                <c:pt idx="4">
                  <c:v>100</c:v>
                </c:pt>
                <c:pt idx="5" formatCode="#,##0">
                  <c:v>1250</c:v>
                </c:pt>
                <c:pt idx="6" formatCode="#,##0">
                  <c:v>1400</c:v>
                </c:pt>
                <c:pt idx="7">
                  <c:v>1560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CA5-1D4A-BF1D-E5155236D7E0}"/>
            </c:ext>
          </c:extLst>
        </c:ser>
        <c:ser>
          <c:idx val="1"/>
          <c:order val="1"/>
          <c:tx>
            <c:strRef>
              <c:f>Sheet1!$B$18</c:f>
              <c:strCache>
                <c:ptCount val="1"/>
                <c:pt idx="0">
                  <c:v>Print display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Sheet1!$C$16:$N$16</c:f>
              <c:strCache>
                <c:ptCount val="12"/>
                <c:pt idx="0">
                  <c:v>2006</c:v>
                </c:pt>
                <c:pt idx="1">
                  <c:v>2014</c:v>
                </c:pt>
                <c:pt idx="2">
                  <c:v>2015</c:v>
                </c:pt>
                <c:pt idx="3">
                  <c:v>2016(f)</c:v>
                </c:pt>
                <c:pt idx="4">
                  <c:v>2006</c:v>
                </c:pt>
                <c:pt idx="5">
                  <c:v>2014</c:v>
                </c:pt>
                <c:pt idx="6">
                  <c:v>2015</c:v>
                </c:pt>
                <c:pt idx="7">
                  <c:v>2016(f)</c:v>
                </c:pt>
                <c:pt idx="8">
                  <c:v>2006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strCache>
            </c:strRef>
          </c:cat>
          <c:val>
            <c:numRef>
              <c:f>Sheet1!$C$18:$N$18</c:f>
              <c:numCache>
                <c:formatCode>General</c:formatCode>
                <c:ptCount val="12"/>
                <c:pt idx="8">
                  <c:v>883</c:v>
                </c:pt>
                <c:pt idx="9">
                  <c:v>339</c:v>
                </c:pt>
                <c:pt idx="10">
                  <c:v>322</c:v>
                </c:pt>
                <c:pt idx="11">
                  <c:v>290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CA5-1D4A-BF1D-E5155236D7E0}"/>
            </c:ext>
          </c:extLst>
        </c:ser>
        <c:ser>
          <c:idx val="2"/>
          <c:order val="2"/>
          <c:tx>
            <c:strRef>
              <c:f>Sheet1!$B$19</c:f>
              <c:strCache>
                <c:ptCount val="1"/>
                <c:pt idx="0">
                  <c:v>Print classified</c:v>
                </c:pt>
              </c:strCache>
            </c:strRef>
          </c:tx>
          <c:spPr>
            <a:solidFill>
              <a:srgbClr val="002060">
                <a:lumMod val="25000"/>
                <a:lumOff val="75000"/>
              </a:srgb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Sheet1!$C$16:$N$16</c:f>
              <c:strCache>
                <c:ptCount val="12"/>
                <c:pt idx="0">
                  <c:v>2006</c:v>
                </c:pt>
                <c:pt idx="1">
                  <c:v>2014</c:v>
                </c:pt>
                <c:pt idx="2">
                  <c:v>2015</c:v>
                </c:pt>
                <c:pt idx="3">
                  <c:v>2016(f)</c:v>
                </c:pt>
                <c:pt idx="4">
                  <c:v>2006</c:v>
                </c:pt>
                <c:pt idx="5">
                  <c:v>2014</c:v>
                </c:pt>
                <c:pt idx="6">
                  <c:v>2015</c:v>
                </c:pt>
                <c:pt idx="7">
                  <c:v>2016(f)</c:v>
                </c:pt>
                <c:pt idx="8">
                  <c:v>2006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strCache>
            </c:strRef>
          </c:cat>
          <c:val>
            <c:numRef>
              <c:f>Sheet1!$C$19:$N$19</c:f>
              <c:numCache>
                <c:formatCode>General</c:formatCode>
                <c:ptCount val="12"/>
                <c:pt idx="8">
                  <c:v>1899</c:v>
                </c:pt>
                <c:pt idx="9">
                  <c:v>578</c:v>
                </c:pt>
                <c:pt idx="10">
                  <c:v>502</c:v>
                </c:pt>
                <c:pt idx="11">
                  <c:v>384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CA5-1D4A-BF1D-E5155236D7E0}"/>
            </c:ext>
          </c:extLst>
        </c:ser>
        <c:ser>
          <c:idx val="3"/>
          <c:order val="3"/>
          <c:tx>
            <c:strRef>
              <c:f>Sheet1!$B$20</c:f>
              <c:strCache>
                <c:ptCount val="1"/>
                <c:pt idx="0">
                  <c:v>Digital display</c:v>
                </c:pt>
              </c:strCache>
            </c:strRef>
          </c:tx>
          <c:spPr>
            <a:solidFill>
              <a:srgbClr val="81DDDB"/>
            </a:solidFill>
            <a:ln>
              <a:noFill/>
            </a:ln>
            <a:effectLst/>
          </c:spPr>
          <c:invertIfNegative val="0"/>
          <c:cat>
            <c:strRef>
              <c:f>Sheet1!$C$16:$N$16</c:f>
              <c:strCache>
                <c:ptCount val="12"/>
                <c:pt idx="0">
                  <c:v>2006</c:v>
                </c:pt>
                <c:pt idx="1">
                  <c:v>2014</c:v>
                </c:pt>
                <c:pt idx="2">
                  <c:v>2015</c:v>
                </c:pt>
                <c:pt idx="3">
                  <c:v>2016(f)</c:v>
                </c:pt>
                <c:pt idx="4">
                  <c:v>2006</c:v>
                </c:pt>
                <c:pt idx="5">
                  <c:v>2014</c:v>
                </c:pt>
                <c:pt idx="6">
                  <c:v>2015</c:v>
                </c:pt>
                <c:pt idx="7">
                  <c:v>2016(f)</c:v>
                </c:pt>
                <c:pt idx="8">
                  <c:v>2006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strCache>
            </c:strRef>
          </c:cat>
          <c:val>
            <c:numRef>
              <c:f>Sheet1!$C$20:$N$20</c:f>
              <c:numCache>
                <c:formatCode>General</c:formatCode>
                <c:ptCount val="12"/>
                <c:pt idx="8">
                  <c:v>5</c:v>
                </c:pt>
                <c:pt idx="9">
                  <c:v>49.8</c:v>
                </c:pt>
                <c:pt idx="10">
                  <c:v>65.3</c:v>
                </c:pt>
                <c:pt idx="11">
                  <c:v>70.099999999999994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CA5-1D4A-BF1D-E5155236D7E0}"/>
            </c:ext>
          </c:extLst>
        </c:ser>
        <c:ser>
          <c:idx val="4"/>
          <c:order val="4"/>
          <c:tx>
            <c:strRef>
              <c:f>Sheet1!$B$21</c:f>
              <c:strCache>
                <c:ptCount val="1"/>
                <c:pt idx="0">
                  <c:v>Digital classified</c:v>
                </c:pt>
              </c:strCache>
            </c:strRef>
          </c:tx>
          <c:spPr>
            <a:solidFill>
              <a:srgbClr val="81DDDB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cat>
            <c:strRef>
              <c:f>Sheet1!$C$16:$N$16</c:f>
              <c:strCache>
                <c:ptCount val="12"/>
                <c:pt idx="0">
                  <c:v>2006</c:v>
                </c:pt>
                <c:pt idx="1">
                  <c:v>2014</c:v>
                </c:pt>
                <c:pt idx="2">
                  <c:v>2015</c:v>
                </c:pt>
                <c:pt idx="3">
                  <c:v>2016(f)</c:v>
                </c:pt>
                <c:pt idx="4">
                  <c:v>2006</c:v>
                </c:pt>
                <c:pt idx="5">
                  <c:v>2014</c:v>
                </c:pt>
                <c:pt idx="6">
                  <c:v>2015</c:v>
                </c:pt>
                <c:pt idx="7">
                  <c:v>2016(f)</c:v>
                </c:pt>
                <c:pt idx="8">
                  <c:v>2006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strCache>
            </c:strRef>
          </c:cat>
          <c:val>
            <c:numRef>
              <c:f>Sheet1!$C$21:$N$21</c:f>
              <c:numCache>
                <c:formatCode>General</c:formatCode>
                <c:ptCount val="12"/>
                <c:pt idx="8">
                  <c:v>10</c:v>
                </c:pt>
                <c:pt idx="9">
                  <c:v>100</c:v>
                </c:pt>
                <c:pt idx="10">
                  <c:v>103</c:v>
                </c:pt>
                <c:pt idx="11">
                  <c:v>88.1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CA5-1D4A-BF1D-E5155236D7E0}"/>
            </c:ext>
          </c:extLst>
        </c:ser>
        <c:ser>
          <c:idx val="5"/>
          <c:order val="5"/>
          <c:tx>
            <c:strRef>
              <c:f>Sheet1!$B$22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Sheet1!$C$16:$N$16</c:f>
              <c:strCache>
                <c:ptCount val="12"/>
                <c:pt idx="0">
                  <c:v>2006</c:v>
                </c:pt>
                <c:pt idx="1">
                  <c:v>2014</c:v>
                </c:pt>
                <c:pt idx="2">
                  <c:v>2015</c:v>
                </c:pt>
                <c:pt idx="3">
                  <c:v>2016(f)</c:v>
                </c:pt>
                <c:pt idx="4">
                  <c:v>2006</c:v>
                </c:pt>
                <c:pt idx="5">
                  <c:v>2014</c:v>
                </c:pt>
                <c:pt idx="6">
                  <c:v>2015</c:v>
                </c:pt>
                <c:pt idx="7">
                  <c:v>2016(f)</c:v>
                </c:pt>
                <c:pt idx="8">
                  <c:v>2006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strCache>
            </c:strRef>
          </c:cat>
          <c:val>
            <c:numRef>
              <c:f>Sheet1!$C$22:$N$22</c:f>
              <c:numCache>
                <c:formatCode>General</c:formatCode>
                <c:ptCount val="12"/>
                <c:pt idx="0">
                  <c:v>0</c:v>
                </c:pt>
                <c:pt idx="1">
                  <c:v>255</c:v>
                </c:pt>
                <c:pt idx="2">
                  <c:v>385</c:v>
                </c:pt>
                <c:pt idx="3">
                  <c:v>580</c:v>
                </c:pt>
                <c:pt idx="4">
                  <c:v>100</c:v>
                </c:pt>
                <c:pt idx="5" formatCode="#,##0">
                  <c:v>1250</c:v>
                </c:pt>
                <c:pt idx="6" formatCode="#,##0">
                  <c:v>1400</c:v>
                </c:pt>
                <c:pt idx="7">
                  <c:v>1560</c:v>
                </c:pt>
                <c:pt idx="8">
                  <c:v>2797</c:v>
                </c:pt>
                <c:pt idx="9">
                  <c:v>1066.8</c:v>
                </c:pt>
                <c:pt idx="10">
                  <c:v>992.3</c:v>
                </c:pt>
                <c:pt idx="11">
                  <c:v>832.2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CA5-1D4A-BF1D-E5155236D7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overlap val="100"/>
        <c:axId val="24556672"/>
        <c:axId val="24558208"/>
      </c:barChart>
      <c:catAx>
        <c:axId val="24556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D7D7D7">
                <a:lumMod val="90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24558208"/>
        <c:crosses val="autoZero"/>
        <c:auto val="1"/>
        <c:lblAlgn val="ctr"/>
        <c:lblOffset val="100"/>
        <c:noMultiLvlLbl val="0"/>
      </c:catAx>
      <c:valAx>
        <c:axId val="24558208"/>
        <c:scaling>
          <c:orientation val="minMax"/>
          <c:max val="300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>
            <a:solidFill>
              <a:srgbClr val="D7D7D7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24556672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layout>
        <c:manualLayout>
          <c:xMode val="edge"/>
          <c:yMode val="edge"/>
          <c:x val="0.19136115608692003"/>
          <c:y val="0.92932861653162913"/>
          <c:w val="0.8062487302457011"/>
          <c:h val="6.85980410985212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 b="0">
          <a:latin typeface="Corbel" panose="020B0503020204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8630132651950891E-2"/>
          <c:y val="0.101612809762416"/>
          <c:w val="0.91441734314865586"/>
          <c:h val="0.618960527661315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Unique users (000, LHA)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Sheet1!$B$2:$B$26</c:f>
              <c:strCache>
                <c:ptCount val="25"/>
                <c:pt idx="0">
                  <c:v>BBC News</c:v>
                </c:pt>
                <c:pt idx="1">
                  <c:v>Mail Online</c:v>
                </c:pt>
                <c:pt idx="2">
                  <c:v>The Sun UK</c:v>
                </c:pt>
                <c:pt idx="3">
                  <c:v>The Guardian</c:v>
                </c:pt>
                <c:pt idx="4">
                  <c:v>The Telegraph</c:v>
                </c:pt>
                <c:pt idx="5">
                  <c:v>Mirror</c:v>
                </c:pt>
                <c:pt idx="6">
                  <c:v>Independent</c:v>
                </c:pt>
                <c:pt idx="7">
                  <c:v>BBC Sport</c:v>
                </c:pt>
                <c:pt idx="8">
                  <c:v>Metro.co.uk</c:v>
                </c:pt>
                <c:pt idx="9">
                  <c:v>Sky News</c:v>
                </c:pt>
                <c:pt idx="10">
                  <c:v>Express</c:v>
                </c:pt>
                <c:pt idx="11">
                  <c:v>Buzzfeed</c:v>
                </c:pt>
                <c:pt idx="12">
                  <c:v>Evening Standard</c:v>
                </c:pt>
                <c:pt idx="13">
                  <c:v>Manchester Evening News</c:v>
                </c:pt>
                <c:pt idx="14">
                  <c:v>CNN</c:v>
                </c:pt>
                <c:pt idx="15">
                  <c:v>New York Times</c:v>
                </c:pt>
                <c:pt idx="16">
                  <c:v>ITV News</c:v>
                </c:pt>
                <c:pt idx="17">
                  <c:v>MSN News</c:v>
                </c:pt>
                <c:pt idx="18">
                  <c:v>Times Online</c:v>
                </c:pt>
                <c:pt idx="19">
                  <c:v>Liverpool Echo</c:v>
                </c:pt>
                <c:pt idx="20">
                  <c:v>Daily Star</c:v>
                </c:pt>
                <c:pt idx="21">
                  <c:v>Daily Record</c:v>
                </c:pt>
                <c:pt idx="22">
                  <c:v>Huffington Post UK</c:v>
                </c:pt>
                <c:pt idx="23">
                  <c:v>Washington Post</c:v>
                </c:pt>
                <c:pt idx="24">
                  <c:v>Epoch Times</c:v>
                </c:pt>
              </c:strCache>
            </c:strRef>
          </c:cat>
          <c:val>
            <c:numRef>
              <c:f>Sheet1!$C$2:$C$26</c:f>
              <c:numCache>
                <c:formatCode>0</c:formatCode>
                <c:ptCount val="25"/>
                <c:pt idx="0">
                  <c:v>31130.312999999995</c:v>
                </c:pt>
                <c:pt idx="1">
                  <c:v>29247.348000000005</c:v>
                </c:pt>
                <c:pt idx="2">
                  <c:v>28133.116000000002</c:v>
                </c:pt>
                <c:pt idx="3">
                  <c:v>23859.606</c:v>
                </c:pt>
                <c:pt idx="4">
                  <c:v>23464.113999999998</c:v>
                </c:pt>
                <c:pt idx="5">
                  <c:v>20981.544999999998</c:v>
                </c:pt>
                <c:pt idx="6">
                  <c:v>17888.552</c:v>
                </c:pt>
                <c:pt idx="7">
                  <c:v>16581.368999999999</c:v>
                </c:pt>
                <c:pt idx="8">
                  <c:v>13880.239000000001</c:v>
                </c:pt>
                <c:pt idx="9">
                  <c:v>12494.384999999998</c:v>
                </c:pt>
                <c:pt idx="10">
                  <c:v>11301.896000000001</c:v>
                </c:pt>
                <c:pt idx="11">
                  <c:v>10770.058999999996</c:v>
                </c:pt>
                <c:pt idx="12">
                  <c:v>9440.567999999992</c:v>
                </c:pt>
                <c:pt idx="13">
                  <c:v>6480.9110000000001</c:v>
                </c:pt>
                <c:pt idx="14">
                  <c:v>6105.5520000000006</c:v>
                </c:pt>
                <c:pt idx="15">
                  <c:v>5985.6910000000016</c:v>
                </c:pt>
                <c:pt idx="16">
                  <c:v>5476.13</c:v>
                </c:pt>
                <c:pt idx="17">
                  <c:v>5216.0950000000003</c:v>
                </c:pt>
                <c:pt idx="18">
                  <c:v>4957.768</c:v>
                </c:pt>
                <c:pt idx="19">
                  <c:v>4656.9859999999999</c:v>
                </c:pt>
                <c:pt idx="20">
                  <c:v>4628.7530000000015</c:v>
                </c:pt>
                <c:pt idx="21">
                  <c:v>4247.1320000000005</c:v>
                </c:pt>
                <c:pt idx="22">
                  <c:v>4036.8870000000002</c:v>
                </c:pt>
                <c:pt idx="23">
                  <c:v>3681.3950000000004</c:v>
                </c:pt>
                <c:pt idx="24">
                  <c:v>3298.3920000000003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D48-4709-9E43-0C0D61636F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axId val="31512832"/>
        <c:axId val="31518720"/>
      </c:barChart>
      <c:lineChart>
        <c:grouping val="standard"/>
        <c:varyColors val="0"/>
        <c:ser>
          <c:idx val="1"/>
          <c:order val="1"/>
          <c:tx>
            <c:strRef>
              <c:f>Sheet1!$D$1</c:f>
              <c:strCache>
                <c:ptCount val="1"/>
                <c:pt idx="0">
                  <c:v>Average time spent per user (in month, RHA)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Sheet1!$B$2:$B$26</c:f>
              <c:strCache>
                <c:ptCount val="25"/>
                <c:pt idx="0">
                  <c:v>BBC News</c:v>
                </c:pt>
                <c:pt idx="1">
                  <c:v>Mail Online</c:v>
                </c:pt>
                <c:pt idx="2">
                  <c:v>The Sun UK</c:v>
                </c:pt>
                <c:pt idx="3">
                  <c:v>The Guardian</c:v>
                </c:pt>
                <c:pt idx="4">
                  <c:v>The Telegraph</c:v>
                </c:pt>
                <c:pt idx="5">
                  <c:v>Mirror</c:v>
                </c:pt>
                <c:pt idx="6">
                  <c:v>Independent</c:v>
                </c:pt>
                <c:pt idx="7">
                  <c:v>BBC Sport</c:v>
                </c:pt>
                <c:pt idx="8">
                  <c:v>Metro.co.uk</c:v>
                </c:pt>
                <c:pt idx="9">
                  <c:v>Sky News</c:v>
                </c:pt>
                <c:pt idx="10">
                  <c:v>Express</c:v>
                </c:pt>
                <c:pt idx="11">
                  <c:v>Buzzfeed</c:v>
                </c:pt>
                <c:pt idx="12">
                  <c:v>Evening Standard</c:v>
                </c:pt>
                <c:pt idx="13">
                  <c:v>Manchester Evening News</c:v>
                </c:pt>
                <c:pt idx="14">
                  <c:v>CNN</c:v>
                </c:pt>
                <c:pt idx="15">
                  <c:v>New York Times</c:v>
                </c:pt>
                <c:pt idx="16">
                  <c:v>ITV News</c:v>
                </c:pt>
                <c:pt idx="17">
                  <c:v>MSN News</c:v>
                </c:pt>
                <c:pt idx="18">
                  <c:v>Times Online</c:v>
                </c:pt>
                <c:pt idx="19">
                  <c:v>Liverpool Echo</c:v>
                </c:pt>
                <c:pt idx="20">
                  <c:v>Daily Star</c:v>
                </c:pt>
                <c:pt idx="21">
                  <c:v>Daily Record</c:v>
                </c:pt>
                <c:pt idx="22">
                  <c:v>Huffington Post UK</c:v>
                </c:pt>
                <c:pt idx="23">
                  <c:v>Washington Post</c:v>
                </c:pt>
                <c:pt idx="24">
                  <c:v>Epoch Times</c:v>
                </c:pt>
              </c:strCache>
            </c:strRef>
          </c:cat>
          <c:val>
            <c:numRef>
              <c:f>Sheet1!$D$2:$D$26</c:f>
              <c:numCache>
                <c:formatCode>0</c:formatCode>
                <c:ptCount val="25"/>
                <c:pt idx="0">
                  <c:v>77.412999999999997</c:v>
                </c:pt>
                <c:pt idx="1">
                  <c:v>43.131</c:v>
                </c:pt>
                <c:pt idx="2">
                  <c:v>17.003</c:v>
                </c:pt>
                <c:pt idx="3">
                  <c:v>25.960999999999995</c:v>
                </c:pt>
                <c:pt idx="4">
                  <c:v>24.225999999999996</c:v>
                </c:pt>
                <c:pt idx="5">
                  <c:v>13.917</c:v>
                </c:pt>
                <c:pt idx="6">
                  <c:v>6.1479999999999988</c:v>
                </c:pt>
                <c:pt idx="7">
                  <c:v>53.309000000000005</c:v>
                </c:pt>
                <c:pt idx="8">
                  <c:v>5.2530000000000001</c:v>
                </c:pt>
                <c:pt idx="9">
                  <c:v>21.526</c:v>
                </c:pt>
                <c:pt idx="10">
                  <c:v>10.646999999999998</c:v>
                </c:pt>
                <c:pt idx="11">
                  <c:v>19.643000000000001</c:v>
                </c:pt>
                <c:pt idx="12">
                  <c:v>4.3119999999999985</c:v>
                </c:pt>
                <c:pt idx="13">
                  <c:v>16.655999999999999</c:v>
                </c:pt>
                <c:pt idx="14">
                  <c:v>7.4390000000000009</c:v>
                </c:pt>
                <c:pt idx="15">
                  <c:v>7.415</c:v>
                </c:pt>
                <c:pt idx="16">
                  <c:v>3.3219999999999996</c:v>
                </c:pt>
                <c:pt idx="17">
                  <c:v>27.317000000000004</c:v>
                </c:pt>
                <c:pt idx="18">
                  <c:v>19.876999999999999</c:v>
                </c:pt>
                <c:pt idx="19">
                  <c:v>20.076000000000001</c:v>
                </c:pt>
                <c:pt idx="20">
                  <c:v>8.782</c:v>
                </c:pt>
                <c:pt idx="21">
                  <c:v>12.157</c:v>
                </c:pt>
                <c:pt idx="22">
                  <c:v>4.0039999999999996</c:v>
                </c:pt>
                <c:pt idx="23">
                  <c:v>6.9039999999999999</c:v>
                </c:pt>
                <c:pt idx="24">
                  <c:v>3.7010000000000001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DD48-4709-9E43-0C0D61636F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521792"/>
        <c:axId val="31520256"/>
      </c:lineChart>
      <c:catAx>
        <c:axId val="3151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accent6">
                <a:lumMod val="9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31518720"/>
        <c:crosses val="autoZero"/>
        <c:auto val="1"/>
        <c:lblAlgn val="ctr"/>
        <c:lblOffset val="100"/>
        <c:noMultiLvlLbl val="0"/>
      </c:catAx>
      <c:valAx>
        <c:axId val="31518720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accent6">
                <a:lumMod val="9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31512832"/>
        <c:crosses val="autoZero"/>
        <c:crossBetween val="between"/>
      </c:valAx>
      <c:valAx>
        <c:axId val="31520256"/>
        <c:scaling>
          <c:orientation val="minMax"/>
        </c:scaling>
        <c:delete val="0"/>
        <c:axPos val="r"/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31521792"/>
        <c:crosses val="max"/>
        <c:crossBetween val="between"/>
      </c:valAx>
      <c:catAx>
        <c:axId val="315217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1520256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bg1"/>
          </a:solidFill>
        </a:ln>
        <a:effectLst/>
      </c:spPr>
    </c:plotArea>
    <c:legend>
      <c:legendPos val="b"/>
      <c:layout>
        <c:manualLayout>
          <c:xMode val="edge"/>
          <c:yMode val="edge"/>
          <c:x val="0.24850424458661402"/>
          <c:y val="0.12846286259672102"/>
          <c:w val="0.62396126671585805"/>
          <c:h val="5.40219799388127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 b="0">
          <a:latin typeface="Corbel" panose="020B0503020204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image" Target="../media/image3.tif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0.37697</cdr:x>
      <cdr:y>0.85717</cdr:y>
    </cdr:from>
    <cdr:to>
      <cdr:x>0.99909</cdr:x>
      <cdr:y>0.94899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36979" y="2253408"/>
          <a:ext cx="3031566" cy="24138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9546" tIns="49772" rIns="99546" bIns="49772" rtlCol="0" anchor="ctr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900" dirty="0">
              <a:latin typeface="+mn-lt"/>
              <a:ea typeface="Corbel"/>
              <a:cs typeface="Corbel"/>
            </a:rPr>
            <a:t>[Source: Enders Analysis estimates,  AA/WARC]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0.05302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0" y="0"/>
          <a:ext cx="9753600" cy="31107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b="1" dirty="0">
              <a:latin typeface="Corbel" charset="0"/>
              <a:ea typeface="Corbel" charset="0"/>
              <a:cs typeface="Corbel" charset="0"/>
            </a:rPr>
            <a:t>UK SME</a:t>
          </a:r>
          <a:r>
            <a:rPr lang="en-GB" sz="1400" b="1" baseline="0" dirty="0">
              <a:latin typeface="Corbel" charset="0"/>
              <a:ea typeface="Corbel" charset="0"/>
              <a:cs typeface="Corbel" charset="0"/>
            </a:rPr>
            <a:t> </a:t>
          </a:r>
          <a:r>
            <a:rPr lang="en-GB" sz="1400" b="1" dirty="0">
              <a:latin typeface="Corbel" charset="0"/>
              <a:ea typeface="Corbel" charset="0"/>
              <a:cs typeface="Corbel" charset="0"/>
            </a:rPr>
            <a:t>advertising spend Google, Facebook &amp; local newspaper</a:t>
          </a:r>
          <a:r>
            <a:rPr lang="en-GB" sz="1400" b="1" baseline="0" dirty="0">
              <a:latin typeface="Corbel" charset="0"/>
              <a:ea typeface="Corbel" charset="0"/>
              <a:cs typeface="Corbel" charset="0"/>
            </a:rPr>
            <a:t> brands</a:t>
          </a:r>
          <a:endParaRPr lang="en-GB" sz="1400" b="1" dirty="0">
            <a:latin typeface="Corbel" charset="0"/>
            <a:ea typeface="Corbel" charset="0"/>
            <a:cs typeface="Corbel" charset="0"/>
          </a:endParaRPr>
        </a:p>
      </cdr:txBody>
    </cdr:sp>
  </cdr:relSizeAnchor>
  <cdr:relSizeAnchor xmlns:cdr="http://schemas.openxmlformats.org/drawingml/2006/chartDrawing">
    <cdr:from>
      <cdr:x>0.6856</cdr:x>
      <cdr:y>0.08425</cdr:y>
    </cdr:from>
    <cdr:to>
      <cdr:x>0.68652</cdr:x>
      <cdr:y>0.80622</cdr:y>
    </cdr:to>
    <cdr:cxnSp macro="">
      <cdr:nvCxnSpPr>
        <cdr:cNvPr id="7" name="Straight Connector 6">
          <a:extLst xmlns:a="http://schemas.openxmlformats.org/drawingml/2006/main">
            <a:ext uri="{FF2B5EF4-FFF2-40B4-BE49-F238E27FC236}">
              <a16:creationId xmlns:a16="http://schemas.microsoft.com/office/drawing/2014/main" xmlns="" id="{B9306D9A-2BFF-402E-88B8-9DF73F1E0EFA}"/>
            </a:ext>
          </a:extLst>
        </cdr:cNvPr>
        <cdr:cNvCxnSpPr/>
      </cdr:nvCxnSpPr>
      <cdr:spPr>
        <a:xfrm xmlns:a="http://schemas.openxmlformats.org/drawingml/2006/main" flipH="1">
          <a:off x="3340928" y="221476"/>
          <a:ext cx="4483" cy="1897987"/>
        </a:xfrm>
        <a:prstGeom xmlns:a="http://schemas.openxmlformats.org/drawingml/2006/main" prst="line">
          <a:avLst/>
        </a:prstGeom>
        <a:ln xmlns:a="http://schemas.openxmlformats.org/drawingml/2006/main">
          <a:prstDash val="sysDot"/>
        </a:ln>
        <a:effectLst xmlns:a="http://schemas.openxmlformats.org/drawingml/2006/main"/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0.38133</cdr:x>
      <cdr:y>0.08183</cdr:y>
    </cdr:from>
    <cdr:to>
      <cdr:x>0.38225</cdr:x>
      <cdr:y>0.8038</cdr:y>
    </cdr:to>
    <cdr:cxnSp macro="">
      <cdr:nvCxnSpPr>
        <cdr:cNvPr id="6" name="Straight Connector 5">
          <a:extLst xmlns:a="http://schemas.openxmlformats.org/drawingml/2006/main">
            <a:ext uri="{FF2B5EF4-FFF2-40B4-BE49-F238E27FC236}">
              <a16:creationId xmlns:a16="http://schemas.microsoft.com/office/drawing/2014/main" xmlns="" id="{49C942E7-850A-4AC1-9B9E-BA8CD48B413D}"/>
            </a:ext>
          </a:extLst>
        </cdr:cNvPr>
        <cdr:cNvCxnSpPr/>
      </cdr:nvCxnSpPr>
      <cdr:spPr>
        <a:xfrm xmlns:a="http://schemas.openxmlformats.org/drawingml/2006/main" flipH="1">
          <a:off x="1858203" y="215126"/>
          <a:ext cx="4483" cy="1897987"/>
        </a:xfrm>
        <a:prstGeom xmlns:a="http://schemas.openxmlformats.org/drawingml/2006/main" prst="line">
          <a:avLst/>
        </a:prstGeom>
        <a:ln xmlns:a="http://schemas.openxmlformats.org/drawingml/2006/main">
          <a:prstDash val="sysDot"/>
        </a:ln>
        <a:effectLst xmlns:a="http://schemas.openxmlformats.org/drawingml/2006/main"/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0.18983</cdr:x>
      <cdr:y>0.19203</cdr:y>
    </cdr:from>
    <cdr:to>
      <cdr:x>0.28416</cdr:x>
      <cdr:y>0.36688</cdr:y>
    </cdr:to>
    <cdr:pic>
      <cdr:nvPicPr>
        <cdr:cNvPr id="8" name="Picture 7">
          <a:extLst xmlns:a="http://schemas.openxmlformats.org/drawingml/2006/main">
            <a:ext uri="{FF2B5EF4-FFF2-40B4-BE49-F238E27FC236}">
              <a16:creationId xmlns:a16="http://schemas.microsoft.com/office/drawing/2014/main" xmlns="" id="{B0FA0564-3B72-4253-AC4E-2910BF7FB6D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925041" y="504824"/>
          <a:ext cx="459655" cy="45965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0.43393</cdr:x>
      <cdr:y>0.21005</cdr:y>
    </cdr:from>
    <cdr:to>
      <cdr:x>0.65794</cdr:x>
      <cdr:y>0.34459</cdr:y>
    </cdr:to>
    <cdr:pic>
      <cdr:nvPicPr>
        <cdr:cNvPr id="9" name="Picture 8">
          <a:extLst xmlns:a="http://schemas.openxmlformats.org/drawingml/2006/main">
            <a:ext uri="{FF2B5EF4-FFF2-40B4-BE49-F238E27FC236}">
              <a16:creationId xmlns:a16="http://schemas.microsoft.com/office/drawing/2014/main" xmlns="" id="{2DB7E43B-FE0F-4BB0-ADBD-534F602BC5E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2114549" y="552199"/>
          <a:ext cx="1091565" cy="35368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0.76701</cdr:x>
      <cdr:y>0.11353</cdr:y>
    </cdr:from>
    <cdr:to>
      <cdr:x>0.98827</cdr:x>
      <cdr:y>0.27657</cdr:y>
    </cdr:to>
    <cdr:pic>
      <cdr:nvPicPr>
        <cdr:cNvPr id="10" name="Picture 9" descr="C:\Users\Tom Caldecott\Dropbox (Enders Analysis)\Thomas Caldecott\nquest image.PNG">
          <a:extLst xmlns:a="http://schemas.openxmlformats.org/drawingml/2006/main">
            <a:ext uri="{FF2B5EF4-FFF2-40B4-BE49-F238E27FC236}">
              <a16:creationId xmlns:a16="http://schemas.microsoft.com/office/drawing/2014/main" xmlns="" id="{A726FA36-995F-449C-A27A-43EE1F0A5034}"/>
            </a:ext>
          </a:extLst>
        </cdr:cNvPr>
        <cdr:cNvPicPr/>
      </cdr:nvPicPr>
      <cdr:blipFill>
        <a:blip xmlns:a="http://schemas.openxmlformats.org/drawingml/2006/main" xmlns:r="http://schemas.openxmlformats.org/officeDocument/2006/relationships" r:embed="rId3">
          <a:extLst/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37610" y="298450"/>
          <a:ext cx="1078230" cy="4286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</cdr:pic>
  </cdr:relSizeAnchor>
  <cdr:relSizeAnchor xmlns:cdr="http://schemas.openxmlformats.org/drawingml/2006/chartDrawing">
    <cdr:from>
      <cdr:x>0.76727</cdr:x>
      <cdr:y>0.28536</cdr:y>
    </cdr:from>
    <cdr:to>
      <cdr:x>0.98345</cdr:x>
      <cdr:y>0.33333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xmlns="" id="{18AB40DB-DCD6-4CF4-B889-2211A99AD5A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/>
        <a:stretch xmlns:a="http://schemas.openxmlformats.org/drawingml/2006/main">
          <a:fillRect/>
        </a:stretch>
      </cdr:blipFill>
      <cdr:spPr>
        <a:xfrm xmlns:a="http://schemas.openxmlformats.org/drawingml/2006/main">
          <a:off x="3738880" y="750180"/>
          <a:ext cx="1053465" cy="12611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0.75841</cdr:x>
      <cdr:y>0.34956</cdr:y>
    </cdr:from>
    <cdr:to>
      <cdr:x>0.96951</cdr:x>
      <cdr:y>0.4565</cdr:y>
    </cdr:to>
    <cdr:pic>
      <cdr:nvPicPr>
        <cdr:cNvPr id="4" name="chart">
          <a:extLst xmlns:a="http://schemas.openxmlformats.org/drawingml/2006/main">
            <a:ext uri="{FF2B5EF4-FFF2-40B4-BE49-F238E27FC236}">
              <a16:creationId xmlns:a16="http://schemas.microsoft.com/office/drawing/2014/main" xmlns="" id="{F0229AC0-1B2C-49BB-B45E-54A54FA28D0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5"/>
        <a:stretch xmlns:a="http://schemas.openxmlformats.org/drawingml/2006/main">
          <a:fillRect/>
        </a:stretch>
      </cdr:blipFill>
      <cdr:spPr>
        <a:xfrm xmlns:a="http://schemas.openxmlformats.org/drawingml/2006/main">
          <a:off x="3695701" y="918962"/>
          <a:ext cx="1028700" cy="281136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0.86301</cdr:x>
      <cdr:y>0.96259</cdr:y>
    </cdr:from>
    <cdr:to>
      <cdr:x>0.9894</cdr:x>
      <cdr:y>0.9981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6403505" y="3818769"/>
          <a:ext cx="937821" cy="1408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lIns="0" tIns="0" rIns="0" bIns="0" rtlCol="0">
          <a:spAutoFit/>
        </a:bodyPr>
        <a:lstStyle xmlns:a="http://schemas.openxmlformats.org/drawingml/2006/main"/>
        <a:p xmlns:a="http://schemas.openxmlformats.org/drawingml/2006/main">
          <a:pPr algn="r"/>
          <a:r>
            <a:rPr lang="en-GB" sz="900" dirty="0"/>
            <a:t>[Source: comScore]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0.07063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0" y="0"/>
          <a:ext cx="7419975" cy="28020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 b="1" dirty="0"/>
            <a:t>Top</a:t>
          </a:r>
          <a:r>
            <a:rPr lang="en-GB" sz="1200" b="1" baseline="0" dirty="0"/>
            <a:t> websites for news in the UK (September 2017)</a:t>
          </a:r>
          <a:endParaRPr lang="en-GB" sz="10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xmlns="" id="{1E7F872C-62D5-4D8A-AD9C-C0E54B971AE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xmlns="" id="{9C7F49D9-FE3C-47ED-AA58-F228781AD06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xmlns="" id="{CED6DFFD-8621-4436-BCDC-BFD4617A5BA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xmlns="" id="{705FA3AD-5154-41C9-8D32-906EAF9A03D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xmlns="" id="{5286046B-4135-41D3-AC94-4FF493B3D8B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xmlns="" id="{F8196C9B-3723-4CCF-8618-5572292170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9A1D9CB-F1F9-4D19-82CC-BC7BF52DA14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128646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CEA023D-E3CD-4285-B845-16955342C9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6DBCBC-72B2-4FA9-BEC7-94D9B8DBD709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xmlns="" id="{5023FABC-41C5-479E-AA6A-D3A11F780E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3188" y="1143000"/>
            <a:ext cx="4111625" cy="3084513"/>
          </a:xfrm>
          <a:ln/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xmlns="" id="{F2256CED-8A8D-4957-93A1-C964C2A71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xmlns="" id="{DDEBA8CA-0FA1-448C-8BE7-064D1CBCBA67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875"/>
              </a:spcBef>
            </a:pPr>
            <a:fld id="{DC402BF4-7891-402B-98DC-EEBCCFD017D2}" type="slidenum">
              <a:rPr lang="en-GB" altLang="en-US" sz="1200">
                <a:solidFill>
                  <a:srgbClr val="000000"/>
                </a:solidFill>
                <a:ea typeface="ヒラギノ角ゴ ProN W3"/>
                <a:cs typeface="ヒラギノ角ゴ ProN W3"/>
                <a:sym typeface="Arial" panose="020B0604020202020204" pitchFamily="34" charset="0"/>
              </a:rPr>
              <a:pPr algn="r">
                <a:lnSpc>
                  <a:spcPct val="90000"/>
                </a:lnSpc>
                <a:spcBef>
                  <a:spcPts val="875"/>
                </a:spcBef>
              </a:pPr>
              <a:t>5</a:t>
            </a:fld>
            <a:endParaRPr lang="en-GB" altLang="en-US" sz="1200">
              <a:solidFill>
                <a:srgbClr val="000000"/>
              </a:solidFill>
              <a:ea typeface="ヒラギノ角ゴ ProN W3"/>
              <a:cs typeface="ヒラギノ角ゴ ProN W3"/>
              <a:sym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D80BEBD-6961-4913-9654-2659DE56A5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6DD250-8BD9-45B4-9B5C-1993C1F55686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xmlns="" id="{32BC7B72-50AB-400C-9FD4-516C7DD8B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3188" y="1143000"/>
            <a:ext cx="4111625" cy="3084513"/>
          </a:xfrm>
          <a:ln/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xmlns="" id="{58CF7DF5-9DC8-4222-8821-DDFDD4A4F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xmlns="" id="{BF8A1C84-33A2-436C-9EB4-855D472C95F1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875"/>
              </a:spcBef>
            </a:pPr>
            <a:fld id="{0144F997-B23B-4B3C-9EA9-FAFCAB3CE2E0}" type="slidenum">
              <a:rPr lang="en-GB" altLang="en-US" sz="1200">
                <a:solidFill>
                  <a:srgbClr val="000000"/>
                </a:solidFill>
                <a:ea typeface="ヒラギノ角ゴ ProN W3"/>
                <a:cs typeface="ヒラギノ角ゴ ProN W3"/>
                <a:sym typeface="Arial" panose="020B0604020202020204" pitchFamily="34" charset="0"/>
              </a:rPr>
              <a:pPr algn="r">
                <a:lnSpc>
                  <a:spcPct val="90000"/>
                </a:lnSpc>
                <a:spcBef>
                  <a:spcPts val="875"/>
                </a:spcBef>
              </a:pPr>
              <a:t>9</a:t>
            </a:fld>
            <a:endParaRPr lang="en-GB" altLang="en-US" sz="1200">
              <a:solidFill>
                <a:srgbClr val="000000"/>
              </a:solidFill>
              <a:ea typeface="ヒラギノ角ゴ ProN W3"/>
              <a:cs typeface="ヒラギノ角ゴ ProN W3"/>
              <a:sym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CEC7A9B-7AFF-4DDA-9DF1-E21545077D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D8E6A6-41B3-41E0-ABAA-B2D77F546EA4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xmlns="" id="{E550C535-F1B7-4B3E-AFD7-51A5489795A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3188" y="1143000"/>
            <a:ext cx="4111625" cy="3084513"/>
          </a:xfrm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xmlns="" id="{697A4D3E-0BE7-4DA6-876C-098C87EAA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xmlns="" id="{EBFF8D95-7B22-4ACE-931B-048E95D84476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875"/>
              </a:spcBef>
            </a:pPr>
            <a:fld id="{0A9925D0-3664-443A-9123-2232B9794C7D}" type="slidenum">
              <a:rPr lang="en-GB" altLang="en-US" sz="1200">
                <a:solidFill>
                  <a:srgbClr val="000000"/>
                </a:solidFill>
                <a:ea typeface="ヒラギノ角ゴ ProN W3"/>
                <a:cs typeface="ヒラギノ角ゴ ProN W3"/>
                <a:sym typeface="Arial" panose="020B0604020202020204" pitchFamily="34" charset="0"/>
              </a:rPr>
              <a:pPr algn="r">
                <a:lnSpc>
                  <a:spcPct val="90000"/>
                </a:lnSpc>
                <a:spcBef>
                  <a:spcPts val="875"/>
                </a:spcBef>
              </a:pPr>
              <a:t>11</a:t>
            </a:fld>
            <a:endParaRPr lang="en-GB" altLang="en-US" sz="1200">
              <a:solidFill>
                <a:srgbClr val="000000"/>
              </a:solidFill>
              <a:ea typeface="ヒラギノ角ゴ ProN W3"/>
              <a:cs typeface="ヒラギノ角ゴ ProN W3"/>
              <a:sym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358184B-EC7D-412C-91C5-766C4454DD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316CD2-7995-4994-B2F9-B100266E8E72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xmlns="" id="{867AAA35-8EBC-403F-A05A-07A70165EC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3188" y="1143000"/>
            <a:ext cx="4111625" cy="3084513"/>
          </a:xfrm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xmlns="" id="{F5773DCD-4D75-492D-9A94-810EDF7308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xmlns="" id="{D9D9206A-C8FE-44F2-92AD-5D8BB185332A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875"/>
              </a:spcBef>
            </a:pPr>
            <a:fld id="{BACAF57B-00A6-41B7-8F67-9D8C928A6613}" type="slidenum">
              <a:rPr lang="en-GB" altLang="en-US" sz="1200">
                <a:solidFill>
                  <a:srgbClr val="000000"/>
                </a:solidFill>
                <a:ea typeface="ヒラギノ角ゴ ProN W3"/>
                <a:cs typeface="ヒラギノ角ゴ ProN W3"/>
                <a:sym typeface="Arial" panose="020B0604020202020204" pitchFamily="34" charset="0"/>
              </a:rPr>
              <a:pPr algn="r">
                <a:lnSpc>
                  <a:spcPct val="90000"/>
                </a:lnSpc>
                <a:spcBef>
                  <a:spcPts val="875"/>
                </a:spcBef>
              </a:pPr>
              <a:t>13</a:t>
            </a:fld>
            <a:endParaRPr lang="en-GB" altLang="en-US" sz="1200">
              <a:solidFill>
                <a:srgbClr val="000000"/>
              </a:solidFill>
              <a:ea typeface="ヒラギノ角ゴ ProN W3"/>
              <a:cs typeface="ヒラギノ角ゴ ProN W3"/>
              <a:sym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FDE84E-0E21-4FD4-B8EC-328EDE2B02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A0B76D9-DCD1-4897-B7AF-0CE3D68B2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52A572-96F7-43A3-A71C-6923C06F7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BE00C9-25A7-4687-9000-6D13A8584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75FC94-9109-4405-8F74-7457CE87F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3FED7D-78A6-4852-86CF-02DE7862640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33532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51F266-E4D3-41B7-BDB8-2C10ED3D3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4D705AB-15CC-4B0F-8732-12B62E961F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394CF0F-00C9-46CB-B619-CBDA66C60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1AD971-7096-47C3-B991-A6C4BAAA7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CA44F1-663B-4E08-98BD-C7A6392CC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C7E7C8-AF67-4C11-9BE4-A396712B734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0400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F06B243-4DDB-4557-968E-D234D0D2BF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BB94399-576C-4B57-A52A-B2AE38AEDF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444149-630C-48EF-8157-07BB786B9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E5A3C0-ACAF-460B-A739-17775E1A3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673086-9B08-40EA-B4B9-88CAA95A1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898C27-4942-4D86-9260-EE8DF205ABD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44570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A0EBB2-F83F-4D14-975E-2A79F01AA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1A6F0D-E267-4D20-9653-C9B93F03D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DD6A1A3-BB08-49C0-B0E6-FECF52EC3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FE2307-6ADD-4A10-B504-EA9349587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9A1024-45E6-432C-B495-D8FA1AAFA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297E87-705E-4F6C-9C5E-74B01996E30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11356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F42A9F-9634-4A5F-99B0-3BB13AF9F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94F275-1EBF-487C-BED3-8EF339126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10BAA-4E42-49EF-A6A1-77A0A10C1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FD84B6A-83D7-4C37-A4E1-F56B54BED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C8F244-42FE-46B0-AF9F-7C3A0662A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8FC7C6-8907-4E5F-8620-F2B725CF42D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8820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4FE7C5-45E4-4C42-A4A4-82BD9EC39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5DB007-5307-435B-99C8-1D1C0026A0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E1A0937-0F6D-4CA9-A668-37467FBC53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047BFCF-C15E-4C7C-A9C5-378140E1D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D2EBDE5-1EFE-4E33-A9D7-18A205E41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DAC497A-0848-4E55-AC54-20145FAB2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4A49D-A359-43DF-8539-5D45C9D6C6C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42250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8DED19-F1B4-490C-87FA-21FB68413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64F117D-FFAA-4727-8FDA-829242171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25E0ABC-897B-423D-9BF6-085F0B2F4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41D8F52-0901-4F88-925B-DC75B0BC5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8D8286A-DE41-4959-AD06-8A16EFC36C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EFFABA3-1B16-4BB4-AC50-61FFA3F6B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8CF9C6F-4B86-4659-84A6-7E12A5E81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8FEEEB7-6747-47FF-B9FA-888A1B13D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0A914D-EAB3-481B-9FEF-B2CEEE20190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61083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3A602D-4C4D-46F6-9EFA-CD70C537A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C15859B-28CF-47FF-BDFD-F45C502CE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22DAF0A-9600-447E-A07F-242A05623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0042F8E-CE37-4653-AC89-2E624E5DE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8C9AE-41AF-4203-9169-7C19153223F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0069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2BA8592-1450-4048-903A-E9126EC1A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DED9DE6-E0C7-4B8D-9F98-9D5789F6E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BD8EFD8-B21F-4FB1-A4C5-F321F07F4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2D4D5-8742-4F94-A9B8-02E8976231E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0099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A060F2-2181-4C3C-9156-6CEBA53C1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45FD6B-4AE6-4570-B8D9-8D3D709F6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24ACA00-C784-40DF-A07D-13A37CE79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49CB6C4-43CB-4CC2-B4C4-9B8A6181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E28C1AD-7678-41EF-8739-CA0377321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2BA7105-3B38-42C4-B2B0-F0219B977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F53E6-7172-4A38-BB11-D7DD2B77297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26767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7A6243-BFEB-471C-92CA-4D1E41EF8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E709C84-0452-46B4-BC66-328ABA9D2D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251DFDA-9E91-4954-9FCC-82CBF5C66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62F5BC2-B1EC-419F-A7DC-03FBC9A07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129851-1F73-4899-913E-EF8561CA1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3F166F-B8AC-42EB-A53E-4CED0CAAB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3055E6-C7A6-41B3-9F36-F09AACB59C0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70995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AE53C431-9BB6-4B68-99D2-BADA7271A6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2C35B35E-F48F-472C-88DF-641329662E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2A0CF258-FB6B-4E03-BCD7-61EAD765D7B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48151506-1DEA-457A-B60B-66588EFC1DB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768FFD80-E1F9-445E-8EB4-FB1CC191033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46E0427-5A6D-455A-8BF0-0246FF85D68D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4.emf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png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E6CF256C-644F-44E4-93D3-1ED06EFCC14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-457200" y="4114800"/>
            <a:ext cx="9144000" cy="1017588"/>
          </a:xfrm>
        </p:spPr>
        <p:txBody>
          <a:bodyPr lIns="1442978" tIns="68717" rIns="102396" bIns="51197"/>
          <a:lstStyle/>
          <a:p>
            <a:pPr marL="0" indent="-436563" defTabSz="581025">
              <a:buFontTx/>
              <a:buNone/>
            </a:pPr>
            <a:r>
              <a:rPr lang="en-GB" altLang="en-US" sz="8800" b="1">
                <a:solidFill>
                  <a:srgbClr val="7F7F7F"/>
                </a:solidFill>
              </a:rPr>
              <a:t> </a:t>
            </a:r>
            <a:r>
              <a:rPr lang="en-GB" altLang="en-US" sz="6000" b="1">
                <a:solidFill>
                  <a:srgbClr val="7F7F7F"/>
                </a:solidFill>
              </a:rPr>
              <a:t>The news in trouble</a:t>
            </a:r>
          </a:p>
        </p:txBody>
      </p:sp>
      <p:pic>
        <p:nvPicPr>
          <p:cNvPr id="5124" name="Picture 4" descr="New York Times Newspaper, Press Room, 1942, Reporter">
            <a:extLst>
              <a:ext uri="{FF2B5EF4-FFF2-40B4-BE49-F238E27FC236}">
                <a16:creationId xmlns:a16="http://schemas.microsoft.com/office/drawing/2014/main" xmlns="" id="{9FAB669E-3EC8-415C-A342-526452B67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0"/>
            <a:ext cx="5105400" cy="386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Text Box 5">
            <a:extLst>
              <a:ext uri="{FF2B5EF4-FFF2-40B4-BE49-F238E27FC236}">
                <a16:creationId xmlns:a16="http://schemas.microsoft.com/office/drawing/2014/main" xmlns="" id="{2F0E5D56-E67B-4599-A260-FB236B72F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591175"/>
            <a:ext cx="3273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800"/>
              <a:t>Frances Cairncross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xmlns="" id="{B89A76A6-ED9D-47C5-A428-E7C570530A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The second trend: falling readership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xmlns="" id="{405DF34F-42AD-4DCB-B8AC-EF036B23A0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GB" altLang="en-US"/>
          </a:p>
          <a:p>
            <a:r>
              <a:rPr lang="en-GB" altLang="en-US"/>
              <a:t>Compounds and aggravates the loss of advertising</a:t>
            </a:r>
          </a:p>
          <a:p>
            <a:r>
              <a:rPr lang="en-GB" altLang="en-US"/>
              <a:t>For nationals, the biggest squeeze on mid-markets like the Mail and the Express</a:t>
            </a:r>
          </a:p>
          <a:p>
            <a:r>
              <a:rPr lang="en-GB" altLang="en-US"/>
              <a:t>Especially serious among the young</a:t>
            </a:r>
          </a:p>
          <a:p>
            <a:endParaRPr lang="en-GB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6">
            <a:extLst>
              <a:ext uri="{FF2B5EF4-FFF2-40B4-BE49-F238E27FC236}">
                <a16:creationId xmlns:a16="http://schemas.microsoft.com/office/drawing/2014/main" xmlns="" id="{F3863020-7718-4ED3-BCF9-C2F983220556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 lIns="0" tIns="0" rIns="102396" bIns="51197" anchor="t"/>
          <a:lstStyle/>
          <a:p>
            <a:r>
              <a:rPr lang="en-GB" altLang="en-US"/>
              <a:t>National newspaper circulation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CDFBE55-077C-49B6-9347-F3FB7B600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1775" y="2765425"/>
            <a:ext cx="950913" cy="263525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0875" indent="-2508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1713" indent="-2000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03350" indent="-201613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03400" indent="-2000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606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178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750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322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763"/>
              </a:spcBef>
            </a:pPr>
            <a:r>
              <a:rPr lang="en-US" altLang="en-US" sz="1200" b="1">
                <a:solidFill>
                  <a:srgbClr val="000000"/>
                </a:solidFill>
                <a:latin typeface="Corbel" panose="020B0503020204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rPr>
              <a:t>2014-2016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24709E8-20B7-4751-944B-1AE9F63AE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0350" y="3295650"/>
            <a:ext cx="952500" cy="263525"/>
          </a:xfrm>
          <a:prstGeom prst="rect">
            <a:avLst/>
          </a:prstGeom>
          <a:solidFill>
            <a:srgbClr val="D50D7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80165" tIns="40083" rIns="80165" bIns="40083">
            <a:spAutoFit/>
          </a:bodyPr>
          <a:lstStyle>
            <a:lvl1pPr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0875" indent="-2508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1713" indent="-2000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03350" indent="-201613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03400" indent="-2000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606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178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750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322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763"/>
              </a:spcBef>
            </a:pPr>
            <a:r>
              <a:rPr lang="en-US" altLang="en-US" sz="1200" b="1">
                <a:solidFill>
                  <a:schemeClr val="bg1"/>
                </a:solidFill>
                <a:latin typeface="Corbel" panose="020B0503020204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rPr>
              <a:t>-9%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D1419E5-C5F7-4008-B482-842E93850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0513" y="3932238"/>
            <a:ext cx="952500" cy="2635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0875" indent="-2508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1713" indent="-2000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03350" indent="-201613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03400" indent="-2000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606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178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750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322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763"/>
              </a:spcBef>
            </a:pPr>
            <a:r>
              <a:rPr lang="en-US" altLang="en-US" sz="1200" b="1">
                <a:solidFill>
                  <a:schemeClr val="bg1"/>
                </a:solidFill>
                <a:latin typeface="Corbel" panose="020B0503020204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rPr>
              <a:t>-15%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0AF9EE2-F429-4ECD-B385-3F61686B2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225" y="4719638"/>
            <a:ext cx="952500" cy="2651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0875" indent="-2508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1713" indent="-2000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03350" indent="-201613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03400" indent="-2000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606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178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750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322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763"/>
              </a:spcBef>
            </a:pPr>
            <a:r>
              <a:rPr lang="en-US" altLang="en-US" sz="1200" b="1">
                <a:latin typeface="Corbel" panose="020B0503020204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rPr>
              <a:t>-10%</a:t>
            </a:r>
          </a:p>
        </p:txBody>
      </p:sp>
      <p:graphicFrame>
        <p:nvGraphicFramePr>
          <p:cNvPr id="7175" name="Content Placeholder 14">
            <a:extLst>
              <a:ext uri="{FF2B5EF4-FFF2-40B4-BE49-F238E27FC236}">
                <a16:creationId xmlns:a16="http://schemas.microsoft.com/office/drawing/2014/main" xmlns="" id="{88430E53-C27C-424E-B77D-A3F408CD339B}"/>
              </a:ext>
            </a:extLst>
          </p:cNvPr>
          <p:cNvGraphicFramePr>
            <a:graphicFrameLocks noGrp="1"/>
          </p:cNvGraphicFramePr>
          <p:nvPr>
            <p:ph sz="quarter" idx="4294967295"/>
          </p:nvPr>
        </p:nvGraphicFramePr>
        <p:xfrm>
          <a:off x="1066800" y="1447800"/>
          <a:ext cx="6731000" cy="516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r:id="rId4" imgW="0" imgH="0" progId="Excel.Chart.8">
                  <p:embed/>
                </p:oleObj>
              </mc:Choice>
              <mc:Fallback>
                <p:oleObj r:id="rId4" imgW="0" imgH="0" progId="Excel.Chart.8">
                  <p:embed/>
                  <p:pic>
                    <p:nvPicPr>
                      <p:cNvPr id="7175" name="Content Placeholder 14">
                        <a:extLst>
                          <a:ext uri="{FF2B5EF4-FFF2-40B4-BE49-F238E27FC236}">
                            <a16:creationId xmlns:a16="http://schemas.microsoft.com/office/drawing/2014/main" xmlns="" id="{88430E53-C27C-424E-B77D-A3F408CD339B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447800"/>
                        <a:ext cx="6731000" cy="5165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E3D7782-4BD7-4726-92E4-1C3038817D0A}"/>
              </a:ext>
            </a:extLst>
          </p:cNvPr>
          <p:cNvSpPr txBox="1">
            <a:spLocks noGrp="1"/>
          </p:cNvSpPr>
          <p:nvPr/>
        </p:nvSpPr>
        <p:spPr>
          <a:xfrm>
            <a:off x="7285038" y="6340475"/>
            <a:ext cx="1458912" cy="319088"/>
          </a:xfrm>
          <a:prstGeom prst="rect">
            <a:avLst/>
          </a:prstGeom>
          <a:noFill/>
        </p:spPr>
        <p:txBody>
          <a:bodyPr lIns="0" tIns="0" rIns="0" bIns="0"/>
          <a:lstStyle>
            <a:lvl1pPr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0875" indent="-2508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1713" indent="-2000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03350" indent="-201613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03400" indent="-2000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606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178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750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322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763"/>
              </a:spcBef>
            </a:pPr>
            <a:fld id="{A3BAAEF3-06D8-46EE-8D9D-8D6C600A0727}" type="slidenum">
              <a:rPr lang="en-US" altLang="en-US" sz="800">
                <a:solidFill>
                  <a:schemeClr val="tx2"/>
                </a:solidFill>
                <a:latin typeface="Corbel" panose="020B0503020204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rPr>
              <a:pPr algn="r">
                <a:lnSpc>
                  <a:spcPct val="90000"/>
                </a:lnSpc>
                <a:spcBef>
                  <a:spcPts val="763"/>
                </a:spcBef>
              </a:pPr>
              <a:t>11</a:t>
            </a:fld>
            <a:endParaRPr lang="en-US" altLang="en-US" sz="800">
              <a:solidFill>
                <a:schemeClr val="tx2"/>
              </a:solidFill>
              <a:latin typeface="Corbel" panose="020B0503020204020204" pitchFamily="34" charset="0"/>
              <a:ea typeface="ヒラギノ角ゴ ProN W3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7177" name="Footer Placeholder 4">
            <a:extLst>
              <a:ext uri="{FF2B5EF4-FFF2-40B4-BE49-F238E27FC236}">
                <a16:creationId xmlns:a16="http://schemas.microsoft.com/office/drawing/2014/main" xmlns="" id="{8D3D229A-72E3-4D07-99E1-166FDFD454BD}"/>
              </a:ext>
            </a:extLst>
          </p:cNvPr>
          <p:cNvSpPr txBox="1">
            <a:spLocks noGrp="1"/>
          </p:cNvSpPr>
          <p:nvPr/>
        </p:nvSpPr>
        <p:spPr bwMode="auto">
          <a:xfrm>
            <a:off x="3170238" y="6340475"/>
            <a:ext cx="5135562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0875" indent="-2508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1713" indent="-2000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03350" indent="-201613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03400" indent="-2000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606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178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750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322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763"/>
              </a:spcBef>
            </a:pPr>
            <a:r>
              <a:rPr lang="en-GB" altLang="en-US" sz="800">
                <a:latin typeface="Corbel" panose="020B0503020204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rPr>
              <a:t>Frances Cairncross  |  Enders Analsyis  |  September 2018</a:t>
            </a:r>
            <a:endParaRPr lang="en-US" altLang="en-US" sz="800">
              <a:latin typeface="Corbel" panose="020B0503020204020204" pitchFamily="34" charset="0"/>
              <a:ea typeface="ヒラギノ角ゴ ProN W3"/>
              <a:cs typeface="ヒラギノ角ゴ ProN W3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xmlns="" id="{661B94E7-9416-4DD0-B9C8-12407BE563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/>
              <a:t>Has accelerated with the advent of smartphones</a:t>
            </a:r>
          </a:p>
        </p:txBody>
      </p:sp>
      <p:pic>
        <p:nvPicPr>
          <p:cNvPr id="14339" name="Picture 3" descr="Related image">
            <a:extLst>
              <a:ext uri="{FF2B5EF4-FFF2-40B4-BE49-F238E27FC236}">
                <a16:creationId xmlns:a16="http://schemas.microsoft.com/office/drawing/2014/main" xmlns="" id="{9393D4BB-79C6-4C7F-895F-2BF4B745A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28800"/>
            <a:ext cx="4887913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7">
            <a:extLst>
              <a:ext uri="{FF2B5EF4-FFF2-40B4-BE49-F238E27FC236}">
                <a16:creationId xmlns:a16="http://schemas.microsoft.com/office/drawing/2014/main" xmlns="" id="{3B49FEEE-ACA9-4175-92D1-27FD5D5C0962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 lIns="0" tIns="0" rIns="102396" bIns="51197" anchor="t"/>
          <a:lstStyle/>
          <a:p>
            <a:r>
              <a:rPr lang="en-US" altLang="en-US" sz="4000"/>
              <a:t>Decline of daily print news: smartphones the killer blow</a:t>
            </a:r>
            <a:endParaRPr lang="en-GB" altLang="en-US" sz="4000">
              <a:solidFill>
                <a:srgbClr val="FF0000"/>
              </a:solidFill>
            </a:endParaRPr>
          </a:p>
        </p:txBody>
      </p:sp>
      <p:graphicFrame>
        <p:nvGraphicFramePr>
          <p:cNvPr id="23555" name="Content Placeholder 10">
            <a:extLst>
              <a:ext uri="{FF2B5EF4-FFF2-40B4-BE49-F238E27FC236}">
                <a16:creationId xmlns:a16="http://schemas.microsoft.com/office/drawing/2014/main" xmlns="" id="{7D91953F-EAE9-44C9-8B29-F3DDF1E4ECE3}"/>
              </a:ext>
            </a:extLst>
          </p:cNvPr>
          <p:cNvGraphicFramePr>
            <a:graphicFrameLocks noGrp="1"/>
          </p:cNvGraphicFramePr>
          <p:nvPr>
            <p:ph sz="quarter" idx="4294967295"/>
          </p:nvPr>
        </p:nvGraphicFramePr>
        <p:xfrm>
          <a:off x="152400" y="1905000"/>
          <a:ext cx="4203700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Chart" r:id="rId4" imgW="4915016" imgH="5972098" progId="Excel.Chart.8">
                  <p:embed/>
                </p:oleObj>
              </mc:Choice>
              <mc:Fallback>
                <p:oleObj name="Chart" r:id="rId4" imgW="4915016" imgH="5972098" progId="Excel.Chart.8">
                  <p:embed/>
                  <p:pic>
                    <p:nvPicPr>
                      <p:cNvPr id="23555" name="Content Placeholder 10">
                        <a:extLst>
                          <a:ext uri="{FF2B5EF4-FFF2-40B4-BE49-F238E27FC236}">
                            <a16:creationId xmlns:a16="http://schemas.microsoft.com/office/drawing/2014/main" xmlns="" id="{7D91953F-EAE9-44C9-8B29-F3DDF1E4ECE3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905000"/>
                        <a:ext cx="4203700" cy="464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Footer Placeholder 3">
            <a:extLst>
              <a:ext uri="{FF2B5EF4-FFF2-40B4-BE49-F238E27FC236}">
                <a16:creationId xmlns:a16="http://schemas.microsoft.com/office/drawing/2014/main" xmlns="" id="{42C0FE1B-E2DE-49FB-B00F-47A9542D802F}"/>
              </a:ext>
            </a:extLst>
          </p:cNvPr>
          <p:cNvSpPr txBox="1">
            <a:spLocks noGrp="1"/>
          </p:cNvSpPr>
          <p:nvPr/>
        </p:nvSpPr>
        <p:spPr bwMode="auto">
          <a:xfrm>
            <a:off x="3170238" y="6340475"/>
            <a:ext cx="5135562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0875" indent="-2508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1713" indent="-2000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03350" indent="-201613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03400" indent="-2000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606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178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750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322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763"/>
              </a:spcBef>
            </a:pPr>
            <a:r>
              <a:rPr lang="en-GB" altLang="en-US" sz="800">
                <a:latin typeface="Corbel" panose="020B0503020204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rPr>
              <a:t>Frances Cairncross  |  Enders Analsyis  |  September 2018</a:t>
            </a:r>
            <a:endParaRPr lang="en-US" altLang="en-US" sz="800">
              <a:latin typeface="Corbel" panose="020B0503020204020204" pitchFamily="34" charset="0"/>
              <a:ea typeface="ヒラギノ角ゴ ProN W3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537A2FA-8F75-4A77-B9EA-49B8AB0ACAD8}"/>
              </a:ext>
            </a:extLst>
          </p:cNvPr>
          <p:cNvSpPr txBox="1">
            <a:spLocks noGrp="1"/>
          </p:cNvSpPr>
          <p:nvPr/>
        </p:nvSpPr>
        <p:spPr>
          <a:xfrm>
            <a:off x="7285038" y="6340475"/>
            <a:ext cx="1458912" cy="319088"/>
          </a:xfrm>
          <a:prstGeom prst="rect">
            <a:avLst/>
          </a:prstGeom>
          <a:noFill/>
        </p:spPr>
        <p:txBody>
          <a:bodyPr lIns="0" tIns="0" rIns="0" bIns="0"/>
          <a:lstStyle>
            <a:lvl1pPr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0875" indent="-2508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1713" indent="-2000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03350" indent="-201613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03400" indent="-2000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606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178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750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322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763"/>
              </a:spcBef>
            </a:pPr>
            <a:fld id="{11F8148F-CA52-4AB2-9F40-88642A26F7EA}" type="slidenum">
              <a:rPr lang="en-US" altLang="en-US" sz="800">
                <a:solidFill>
                  <a:schemeClr val="tx2"/>
                </a:solidFill>
                <a:latin typeface="Corbel" panose="020B0503020204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rPr>
              <a:pPr algn="r">
                <a:lnSpc>
                  <a:spcPct val="90000"/>
                </a:lnSpc>
                <a:spcBef>
                  <a:spcPts val="763"/>
                </a:spcBef>
              </a:pPr>
              <a:t>13</a:t>
            </a:fld>
            <a:endParaRPr lang="en-US" altLang="en-US" sz="800">
              <a:solidFill>
                <a:schemeClr val="tx2"/>
              </a:solidFill>
              <a:latin typeface="Corbel" panose="020B0503020204020204" pitchFamily="34" charset="0"/>
              <a:ea typeface="ヒラギノ角ゴ ProN W3"/>
              <a:cs typeface="ヒラギノ角ゴ ProN W3"/>
              <a:sym typeface="Arial" panose="020B0604020202020204" pitchFamily="34" charset="0"/>
            </a:endParaRPr>
          </a:p>
        </p:txBody>
      </p:sp>
      <p:graphicFrame>
        <p:nvGraphicFramePr>
          <p:cNvPr id="23558" name="Content Placeholder 8">
            <a:extLst>
              <a:ext uri="{FF2B5EF4-FFF2-40B4-BE49-F238E27FC236}">
                <a16:creationId xmlns:a16="http://schemas.microsoft.com/office/drawing/2014/main" xmlns="" id="{EA047602-6D26-4DEF-8F78-30140C7C3D55}"/>
              </a:ext>
            </a:extLst>
          </p:cNvPr>
          <p:cNvGraphicFramePr>
            <a:graphicFrameLocks noGrp="1"/>
          </p:cNvGraphicFramePr>
          <p:nvPr>
            <p:ph sz="quarter" idx="4294967295"/>
          </p:nvPr>
        </p:nvGraphicFramePr>
        <p:xfrm>
          <a:off x="4343400" y="1905000"/>
          <a:ext cx="4314825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r:id="rId6" imgW="0" imgH="0" progId="Excel.Chart.8">
                  <p:embed/>
                </p:oleObj>
              </mc:Choice>
              <mc:Fallback>
                <p:oleObj r:id="rId6" imgW="0" imgH="0" progId="Excel.Chart.8">
                  <p:embed/>
                  <p:pic>
                    <p:nvPicPr>
                      <p:cNvPr id="23558" name="Content Placeholder 8">
                        <a:extLst>
                          <a:ext uri="{FF2B5EF4-FFF2-40B4-BE49-F238E27FC236}">
                            <a16:creationId xmlns:a16="http://schemas.microsoft.com/office/drawing/2014/main" xmlns="" id="{EA047602-6D26-4DEF-8F78-30140C7C3D55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905000"/>
                        <a:ext cx="4314825" cy="45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xmlns="" id="{83BC7009-D9C9-4713-9B24-AF9D6E001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9375" y="2547938"/>
            <a:ext cx="1044575" cy="191135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165" tIns="40083" rIns="80165" bIns="40083" anchor="ctr"/>
          <a:lstStyle>
            <a:lvl1pPr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0875" indent="-2508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1713" indent="-2000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03350" indent="-201613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03400" indent="-2000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606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178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750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322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763"/>
              </a:spcBef>
            </a:pPr>
            <a:endParaRPr lang="en-US" altLang="en-US" sz="1300">
              <a:solidFill>
                <a:srgbClr val="FFFFFF"/>
              </a:solidFill>
              <a:latin typeface="Corbel" panose="020B0503020204020204" pitchFamily="34" charset="0"/>
              <a:ea typeface="ヒラギノ角ゴ ProN W3"/>
              <a:cs typeface="ヒラギノ角ゴ ProN W3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>
            <a:extLst>
              <a:ext uri="{FF2B5EF4-FFF2-40B4-BE49-F238E27FC236}">
                <a16:creationId xmlns:a16="http://schemas.microsoft.com/office/drawing/2014/main" xmlns="" id="{E4E0EDCD-F94E-4F81-911E-5FC2E8B907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Mobile phones take up time</a:t>
            </a:r>
          </a:p>
        </p:txBody>
      </p:sp>
      <p:pic>
        <p:nvPicPr>
          <p:cNvPr id="68614" name="Picture 6" descr="Image result for underground passengers mobile phones">
            <a:extLst>
              <a:ext uri="{FF2B5EF4-FFF2-40B4-BE49-F238E27FC236}">
                <a16:creationId xmlns:a16="http://schemas.microsoft.com/office/drawing/2014/main" xmlns="" id="{230321FC-3BDB-4E37-841E-BB1D0A703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22400"/>
            <a:ext cx="6172200" cy="387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5" name="Text Box 7">
            <a:extLst>
              <a:ext uri="{FF2B5EF4-FFF2-40B4-BE49-F238E27FC236}">
                <a16:creationId xmlns:a16="http://schemas.microsoft.com/office/drawing/2014/main" xmlns="" id="{11D86260-1BCB-450C-9686-F51DD427E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5" y="5502275"/>
            <a:ext cx="6454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3200"/>
              <a:t>…though they also deliver news….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xmlns="" id="{24D9DBFC-2D05-491C-A728-EA6DCC865E9E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 lIns="0" tIns="0" rIns="102396" bIns="51197" anchor="t"/>
          <a:lstStyle/>
          <a:p>
            <a:r>
              <a:rPr lang="en-US" altLang="en-US" sz="4800"/>
              <a:t>Mobile’s rising share of ads</a:t>
            </a:r>
          </a:p>
        </p:txBody>
      </p:sp>
      <p:sp>
        <p:nvSpPr>
          <p:cNvPr id="44035" name="Footer Placeholder 2">
            <a:extLst>
              <a:ext uri="{FF2B5EF4-FFF2-40B4-BE49-F238E27FC236}">
                <a16:creationId xmlns:a16="http://schemas.microsoft.com/office/drawing/2014/main" xmlns="" id="{BD8C3CD6-ADE6-40E2-B555-848BDAFDF827}"/>
              </a:ext>
            </a:extLst>
          </p:cNvPr>
          <p:cNvSpPr txBox="1">
            <a:spLocks noGrp="1"/>
          </p:cNvSpPr>
          <p:nvPr/>
        </p:nvSpPr>
        <p:spPr bwMode="auto">
          <a:xfrm>
            <a:off x="3170238" y="6340475"/>
            <a:ext cx="5135562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0875" indent="-2508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1713" indent="-2000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03350" indent="-201613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03400" indent="-2000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606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178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750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322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763"/>
              </a:spcBef>
            </a:pPr>
            <a:r>
              <a:rPr lang="en-GB" altLang="en-US" sz="800">
                <a:latin typeface="Corbel" panose="020B0503020204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rPr>
              <a:t>Frances Cairncross  |  Enders Analsyis  |  September 2018</a:t>
            </a:r>
            <a:endParaRPr lang="en-US" altLang="en-US" sz="800">
              <a:latin typeface="Corbel" panose="020B0503020204020204" pitchFamily="34" charset="0"/>
              <a:ea typeface="ヒラギノ角ゴ ProN W3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90002B4-3700-4650-B16A-F2C22102B5E8}"/>
              </a:ext>
            </a:extLst>
          </p:cNvPr>
          <p:cNvSpPr txBox="1">
            <a:spLocks noGrp="1"/>
          </p:cNvSpPr>
          <p:nvPr/>
        </p:nvSpPr>
        <p:spPr>
          <a:xfrm>
            <a:off x="7285038" y="6340475"/>
            <a:ext cx="1458912" cy="319088"/>
          </a:xfrm>
          <a:prstGeom prst="rect">
            <a:avLst/>
          </a:prstGeom>
          <a:noFill/>
        </p:spPr>
        <p:txBody>
          <a:bodyPr lIns="0" tIns="0" rIns="0" bIns="0"/>
          <a:lstStyle>
            <a:lvl1pPr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0875" indent="-2508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1713" indent="-2000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03350" indent="-201613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03400" indent="-2000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606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178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750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322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763"/>
              </a:spcBef>
            </a:pPr>
            <a:fld id="{5510CE5B-A069-491F-90CF-D4E61905C556}" type="slidenum">
              <a:rPr lang="en-US" altLang="en-US" sz="800">
                <a:solidFill>
                  <a:schemeClr val="tx2"/>
                </a:solidFill>
                <a:latin typeface="Corbel" panose="020B0503020204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rPr>
              <a:pPr algn="r">
                <a:lnSpc>
                  <a:spcPct val="90000"/>
                </a:lnSpc>
                <a:spcBef>
                  <a:spcPts val="763"/>
                </a:spcBef>
              </a:pPr>
              <a:t>15</a:t>
            </a:fld>
            <a:endParaRPr lang="en-US" altLang="en-US" sz="800">
              <a:solidFill>
                <a:schemeClr val="tx2"/>
              </a:solidFill>
              <a:latin typeface="Corbel" panose="020B0503020204020204" pitchFamily="34" charset="0"/>
              <a:ea typeface="ヒラギノ角ゴ ProN W3"/>
              <a:cs typeface="ヒラギノ角ゴ ProN W3"/>
              <a:sym typeface="Arial" panose="020B0604020202020204" pitchFamily="34" charset="0"/>
            </a:endParaRPr>
          </a:p>
        </p:txBody>
      </p:sp>
      <p:graphicFrame>
        <p:nvGraphicFramePr>
          <p:cNvPr id="44037" name="Content Placeholder 12">
            <a:extLst>
              <a:ext uri="{FF2B5EF4-FFF2-40B4-BE49-F238E27FC236}">
                <a16:creationId xmlns:a16="http://schemas.microsoft.com/office/drawing/2014/main" xmlns="" id="{4E450816-0BD8-4ACC-94B4-774540634815}"/>
              </a:ext>
            </a:extLst>
          </p:cNvPr>
          <p:cNvGraphicFramePr>
            <a:graphicFrameLocks noGrp="1"/>
          </p:cNvGraphicFramePr>
          <p:nvPr>
            <p:ph sz="quarter" idx="4294967295"/>
          </p:nvPr>
        </p:nvGraphicFramePr>
        <p:xfrm>
          <a:off x="609600" y="1447800"/>
          <a:ext cx="7797800" cy="486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r:id="rId3" imgW="0" imgH="0" progId="Excel.Chart.8">
                  <p:embed/>
                </p:oleObj>
              </mc:Choice>
              <mc:Fallback>
                <p:oleObj r:id="rId3" imgW="0" imgH="0" progId="Excel.Chart.8">
                  <p:embed/>
                  <p:pic>
                    <p:nvPicPr>
                      <p:cNvPr id="44037" name="Content Placeholder 12">
                        <a:extLst>
                          <a:ext uri="{FF2B5EF4-FFF2-40B4-BE49-F238E27FC236}">
                            <a16:creationId xmlns:a16="http://schemas.microsoft.com/office/drawing/2014/main" xmlns="" id="{4E450816-0BD8-4ACC-94B4-774540634815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447800"/>
                        <a:ext cx="7797800" cy="4860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xmlns="" id="{CE7FE584-78AD-4431-9B5B-2F67AB3683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Paper pounds to digital pennies</a:t>
            </a:r>
          </a:p>
        </p:txBody>
      </p:sp>
      <p:sp>
        <p:nvSpPr>
          <p:cNvPr id="70660" name="Rectangle 4">
            <a:extLst>
              <a:ext uri="{FF2B5EF4-FFF2-40B4-BE49-F238E27FC236}">
                <a16:creationId xmlns:a16="http://schemas.microsoft.com/office/drawing/2014/main" xmlns="" id="{2D3B6674-67CE-4199-8079-C75836F4BB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People – especially the young – increasingly reading news online</a:t>
            </a:r>
          </a:p>
          <a:p>
            <a:r>
              <a:rPr lang="en-GB" altLang="en-US"/>
              <a:t>But how to make money from this?</a:t>
            </a:r>
          </a:p>
          <a:p>
            <a:r>
              <a:rPr lang="en-GB" altLang="en-US"/>
              <a:t>The main news website is free</a:t>
            </a:r>
          </a:p>
          <a:p>
            <a:r>
              <a:rPr lang="en-GB" altLang="en-US"/>
              <a:t>Readers reach news sites mainly through Google and Facebook</a:t>
            </a:r>
          </a:p>
          <a:p>
            <a:r>
              <a:rPr lang="en-GB" altLang="en-US"/>
              <a:t>They collect most of the advertising spend</a:t>
            </a:r>
          </a:p>
          <a:p>
            <a:endParaRPr lang="en-GB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xmlns="" id="{CA41B68C-E8DA-481B-9750-4B772DB357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The main news website is free</a:t>
            </a:r>
          </a:p>
        </p:txBody>
      </p:sp>
      <p:pic>
        <p:nvPicPr>
          <p:cNvPr id="73733" name="Picture 5" descr="Screenshot-2017-08-27-16">
            <a:extLst>
              <a:ext uri="{FF2B5EF4-FFF2-40B4-BE49-F238E27FC236}">
                <a16:creationId xmlns:a16="http://schemas.microsoft.com/office/drawing/2014/main" xmlns="" id="{8EC209F6-96E0-4C69-8E07-E24E35FE1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1471613"/>
            <a:ext cx="7353300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xmlns="" id="{A01A2B19-8404-455C-9A53-4BB8235AE150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 lIns="0" tIns="0" rIns="102396" bIns="51197" anchor="t"/>
          <a:lstStyle/>
          <a:p>
            <a:r>
              <a:rPr lang="en-US" altLang="en-US"/>
              <a:t>Top digital sites by time</a:t>
            </a:r>
          </a:p>
        </p:txBody>
      </p:sp>
      <p:sp>
        <p:nvSpPr>
          <p:cNvPr id="26627" name="Footer Placeholder 4">
            <a:extLst>
              <a:ext uri="{FF2B5EF4-FFF2-40B4-BE49-F238E27FC236}">
                <a16:creationId xmlns:a16="http://schemas.microsoft.com/office/drawing/2014/main" xmlns="" id="{464AC7C6-1ABF-4DF1-BB28-DC1557900283}"/>
              </a:ext>
            </a:extLst>
          </p:cNvPr>
          <p:cNvSpPr txBox="1">
            <a:spLocks noGrp="1"/>
          </p:cNvSpPr>
          <p:nvPr/>
        </p:nvSpPr>
        <p:spPr bwMode="auto">
          <a:xfrm>
            <a:off x="3170238" y="6340475"/>
            <a:ext cx="5135562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0875" indent="-2508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1713" indent="-2000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03350" indent="-201613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03400" indent="-2000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606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178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750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322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763"/>
              </a:spcBef>
            </a:pPr>
            <a:r>
              <a:rPr lang="en-GB" altLang="en-US" sz="800">
                <a:latin typeface="Corbel" panose="020B0503020204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rPr>
              <a:t>Frances Cairncross  |  Enders Analsyis  |  September 2018</a:t>
            </a:r>
            <a:endParaRPr lang="en-US" altLang="en-US" sz="800">
              <a:latin typeface="Corbel" panose="020B0503020204020204" pitchFamily="34" charset="0"/>
              <a:ea typeface="ヒラギノ角ゴ ProN W3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273332F-0C42-4A88-BE81-3CD42422AB9B}"/>
              </a:ext>
            </a:extLst>
          </p:cNvPr>
          <p:cNvSpPr txBox="1">
            <a:spLocks noGrp="1"/>
          </p:cNvSpPr>
          <p:nvPr/>
        </p:nvSpPr>
        <p:spPr>
          <a:xfrm>
            <a:off x="7285038" y="6340475"/>
            <a:ext cx="1458912" cy="319088"/>
          </a:xfrm>
          <a:prstGeom prst="rect">
            <a:avLst/>
          </a:prstGeom>
          <a:noFill/>
        </p:spPr>
        <p:txBody>
          <a:bodyPr lIns="0" tIns="0" rIns="0" bIns="0"/>
          <a:lstStyle>
            <a:lvl1pPr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0875" indent="-2508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1713" indent="-2000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03350" indent="-201613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03400" indent="-2000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606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178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750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322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763"/>
              </a:spcBef>
            </a:pPr>
            <a:fld id="{8567AB8A-9A64-4A7F-94F3-F722FC76E99D}" type="slidenum">
              <a:rPr lang="en-US" altLang="en-US" sz="800">
                <a:solidFill>
                  <a:schemeClr val="tx2"/>
                </a:solidFill>
                <a:latin typeface="Corbel" panose="020B0503020204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rPr>
              <a:pPr algn="r">
                <a:lnSpc>
                  <a:spcPct val="90000"/>
                </a:lnSpc>
                <a:spcBef>
                  <a:spcPts val="763"/>
                </a:spcBef>
              </a:pPr>
              <a:t>18</a:t>
            </a:fld>
            <a:endParaRPr lang="en-US" altLang="en-US" sz="800">
              <a:solidFill>
                <a:schemeClr val="tx2"/>
              </a:solidFill>
              <a:latin typeface="Corbel" panose="020B0503020204020204" pitchFamily="34" charset="0"/>
              <a:ea typeface="ヒラギノ角ゴ ProN W3"/>
              <a:cs typeface="ヒラギノ角ゴ ProN W3"/>
              <a:sym typeface="Arial" panose="020B0604020202020204" pitchFamily="34" charset="0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xmlns="" id="{87E9F9C7-276D-4BC1-AE96-93ABE9C77D33}"/>
              </a:ext>
            </a:extLst>
          </p:cNvPr>
          <p:cNvGraphicFramePr>
            <a:graphicFrameLocks noGrp="1"/>
          </p:cNvGraphicFramePr>
          <p:nvPr>
            <p:ph sz="quarter" idx="4294967295"/>
          </p:nvPr>
        </p:nvGraphicFramePr>
        <p:xfrm>
          <a:off x="399591" y="1226013"/>
          <a:ext cx="8344148" cy="5036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5C18E11-7F40-402C-96B4-259158013251}"/>
              </a:ext>
            </a:extLst>
          </p:cNvPr>
          <p:cNvCxnSpPr/>
          <p:nvPr/>
        </p:nvCxnSpPr>
        <p:spPr>
          <a:xfrm>
            <a:off x="1125538" y="2676525"/>
            <a:ext cx="8721725" cy="444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92C976E4-1DC2-4EC8-BBA7-A271A4F262DE}"/>
              </a:ext>
            </a:extLst>
          </p:cNvPr>
          <p:cNvCxnSpPr/>
          <p:nvPr/>
        </p:nvCxnSpPr>
        <p:spPr>
          <a:xfrm>
            <a:off x="1125538" y="4211638"/>
            <a:ext cx="8721725" cy="444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xmlns="" id="{67F013D6-FC6B-44AB-9D28-17B025ECF00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1788" y="436563"/>
            <a:ext cx="8412162" cy="382587"/>
          </a:xfrm>
        </p:spPr>
        <p:txBody>
          <a:bodyPr lIns="0" tIns="0" rIns="102396" bIns="51197" anchor="t"/>
          <a:lstStyle/>
          <a:p>
            <a:r>
              <a:rPr lang="en-GB" altLang="en-US" sz="4000"/>
              <a:t>Two thirds of digital readers of news come via Google and Facebook</a:t>
            </a:r>
          </a:p>
        </p:txBody>
      </p:sp>
      <p:graphicFrame>
        <p:nvGraphicFramePr>
          <p:cNvPr id="28675" name="Content Placeholder 19">
            <a:extLst>
              <a:ext uri="{FF2B5EF4-FFF2-40B4-BE49-F238E27FC236}">
                <a16:creationId xmlns:a16="http://schemas.microsoft.com/office/drawing/2014/main" xmlns="" id="{E409497E-9DAC-4A14-BBEF-4330F4D3C8C5}"/>
              </a:ext>
            </a:extLst>
          </p:cNvPr>
          <p:cNvGraphicFramePr>
            <a:graphicFrameLocks noGrp="1"/>
          </p:cNvGraphicFramePr>
          <p:nvPr>
            <p:ph sz="quarter" idx="4294967295"/>
          </p:nvPr>
        </p:nvGraphicFramePr>
        <p:xfrm>
          <a:off x="639763" y="2154238"/>
          <a:ext cx="3495675" cy="321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r:id="rId3" imgW="0" imgH="0" progId="Excel.Chart.8">
                  <p:embed/>
                </p:oleObj>
              </mc:Choice>
              <mc:Fallback>
                <p:oleObj r:id="rId3" imgW="0" imgH="0" progId="Excel.Chart.8">
                  <p:embed/>
                  <p:pic>
                    <p:nvPicPr>
                      <p:cNvPr id="28675" name="Content Placeholder 19">
                        <a:extLst>
                          <a:ext uri="{FF2B5EF4-FFF2-40B4-BE49-F238E27FC236}">
                            <a16:creationId xmlns:a16="http://schemas.microsoft.com/office/drawing/2014/main" xmlns="" id="{E409497E-9DAC-4A14-BBEF-4330F4D3C8C5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763" y="2154238"/>
                        <a:ext cx="3495675" cy="321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Content Placeholder 15">
            <a:extLst>
              <a:ext uri="{FF2B5EF4-FFF2-40B4-BE49-F238E27FC236}">
                <a16:creationId xmlns:a16="http://schemas.microsoft.com/office/drawing/2014/main" xmlns="" id="{EBE88B37-6E1D-49DF-9146-FC5139CFF25D}"/>
              </a:ext>
            </a:extLst>
          </p:cNvPr>
          <p:cNvGraphicFramePr>
            <a:graphicFrameLocks noGrp="1"/>
          </p:cNvGraphicFramePr>
          <p:nvPr>
            <p:ph sz="quarter" idx="4294967295"/>
          </p:nvPr>
        </p:nvGraphicFramePr>
        <p:xfrm>
          <a:off x="4754563" y="2154238"/>
          <a:ext cx="3357562" cy="321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r:id="rId5" imgW="0" imgH="0" progId="Excel.Chart.8">
                  <p:embed/>
                </p:oleObj>
              </mc:Choice>
              <mc:Fallback>
                <p:oleObj r:id="rId5" imgW="0" imgH="0" progId="Excel.Chart.8">
                  <p:embed/>
                  <p:pic>
                    <p:nvPicPr>
                      <p:cNvPr id="28676" name="Content Placeholder 15">
                        <a:extLst>
                          <a:ext uri="{FF2B5EF4-FFF2-40B4-BE49-F238E27FC236}">
                            <a16:creationId xmlns:a16="http://schemas.microsoft.com/office/drawing/2014/main" xmlns="" id="{EBE88B37-6E1D-49DF-9146-FC5139CFF25D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4563" y="2154238"/>
                        <a:ext cx="3357562" cy="321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F2757D2-950C-4699-BBEF-2A81B45C455D}"/>
              </a:ext>
            </a:extLst>
          </p:cNvPr>
          <p:cNvSpPr txBox="1">
            <a:spLocks noGrp="1"/>
          </p:cNvSpPr>
          <p:nvPr/>
        </p:nvSpPr>
        <p:spPr>
          <a:xfrm>
            <a:off x="7285038" y="6340475"/>
            <a:ext cx="1458912" cy="319088"/>
          </a:xfrm>
          <a:prstGeom prst="rect">
            <a:avLst/>
          </a:prstGeom>
          <a:noFill/>
        </p:spPr>
        <p:txBody>
          <a:bodyPr lIns="0" tIns="0" rIns="0" bIns="0"/>
          <a:lstStyle>
            <a:lvl1pPr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0875" indent="-2508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1713" indent="-2000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03350" indent="-201613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03400" indent="-2000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606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178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750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322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763"/>
              </a:spcBef>
            </a:pPr>
            <a:fld id="{B096035A-4CBC-4FAD-8480-D416B866A351}" type="slidenum">
              <a:rPr lang="en-US" altLang="en-US" sz="800">
                <a:solidFill>
                  <a:schemeClr val="tx2"/>
                </a:solidFill>
                <a:latin typeface="Corbel" panose="020B0503020204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rPr>
              <a:pPr algn="r">
                <a:lnSpc>
                  <a:spcPct val="90000"/>
                </a:lnSpc>
                <a:spcBef>
                  <a:spcPts val="763"/>
                </a:spcBef>
              </a:pPr>
              <a:t>19</a:t>
            </a:fld>
            <a:endParaRPr lang="en-US" altLang="en-US" sz="800">
              <a:solidFill>
                <a:schemeClr val="tx2"/>
              </a:solidFill>
              <a:latin typeface="Corbel" panose="020B0503020204020204" pitchFamily="34" charset="0"/>
              <a:ea typeface="ヒラギノ角ゴ ProN W3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28678" name="Footer Placeholder 4">
            <a:extLst>
              <a:ext uri="{FF2B5EF4-FFF2-40B4-BE49-F238E27FC236}">
                <a16:creationId xmlns:a16="http://schemas.microsoft.com/office/drawing/2014/main" xmlns="" id="{3F5CD9FA-274B-4660-AE09-BBADFACDE8E3}"/>
              </a:ext>
            </a:extLst>
          </p:cNvPr>
          <p:cNvSpPr txBox="1">
            <a:spLocks noGrp="1"/>
          </p:cNvSpPr>
          <p:nvPr/>
        </p:nvSpPr>
        <p:spPr bwMode="auto">
          <a:xfrm>
            <a:off x="3170238" y="6340475"/>
            <a:ext cx="5135562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0875" indent="-2508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1713" indent="-2000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03350" indent="-201613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03400" indent="-2000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606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178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750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322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763"/>
              </a:spcBef>
            </a:pPr>
            <a:r>
              <a:rPr lang="en-GB" altLang="en-US" sz="800">
                <a:latin typeface="Corbel" panose="020B0503020204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rPr>
              <a:t>Frances Cairncross  |  Enders Analsyis  |  September 2018</a:t>
            </a:r>
            <a:endParaRPr lang="en-US" altLang="en-US" sz="800">
              <a:latin typeface="Corbel" panose="020B0503020204020204" pitchFamily="34" charset="0"/>
              <a:ea typeface="ヒラギノ角ゴ ProN W3"/>
              <a:cs typeface="ヒラギノ角ゴ ProN W3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3C332F-4131-634B-852C-BD46A2DBB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Why news matters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8ABD101-B262-174B-932F-A7CACA4A8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52" y="1551665"/>
            <a:ext cx="8229600" cy="4525963"/>
          </a:xfrm>
        </p:spPr>
        <p:txBody>
          <a:bodyPr/>
          <a:lstStyle/>
          <a:p>
            <a:r>
              <a:rPr lang="en-GB" dirty="0"/>
              <a:t>“Were it left to me to decide whether we should have a government without newspapers or newspapers without a government, I should not hesitate a moment to prefer the latter. But I should mean that every man should receive those papers and be capable of reading them.”			</a:t>
            </a:r>
          </a:p>
          <a:p>
            <a:pPr lvl="1"/>
            <a:r>
              <a:rPr lang="en-GB" dirty="0"/>
              <a:t>Thomas Jefferson, 1787</a:t>
            </a:r>
          </a:p>
        </p:txBody>
      </p:sp>
    </p:spTree>
    <p:extLst>
      <p:ext uri="{BB962C8B-B14F-4D97-AF65-F5344CB8AC3E}">
        <p14:creationId xmlns:p14="http://schemas.microsoft.com/office/powerpoint/2010/main" val="619228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xmlns="" id="{BB2292BF-054C-414C-B056-2CEEFA89B436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 lIns="0" tIns="0" rIns="102396" bIns="51197" anchor="t"/>
          <a:lstStyle/>
          <a:p>
            <a:r>
              <a:rPr lang="is-IS" altLang="en-US" sz="4000"/>
              <a:t>Newspapers tiny in digital advertising: 5% share and </a:t>
            </a:r>
            <a:r>
              <a:rPr lang="is-IS" altLang="en-US" sz="4000" u="sng"/>
              <a:t>falling</a:t>
            </a:r>
            <a:endParaRPr lang="en-US" altLang="en-US" sz="4000" u="sng"/>
          </a:p>
        </p:txBody>
      </p:sp>
      <p:graphicFrame>
        <p:nvGraphicFramePr>
          <p:cNvPr id="47107" name="Content Placeholder 9">
            <a:extLst>
              <a:ext uri="{FF2B5EF4-FFF2-40B4-BE49-F238E27FC236}">
                <a16:creationId xmlns:a16="http://schemas.microsoft.com/office/drawing/2014/main" xmlns="" id="{75C643A0-724E-46C4-A1EF-FC3858F5487C}"/>
              </a:ext>
            </a:extLst>
          </p:cNvPr>
          <p:cNvGraphicFramePr>
            <a:graphicFrameLocks noGrp="1"/>
          </p:cNvGraphicFramePr>
          <p:nvPr>
            <p:ph sz="quarter" idx="4294967295"/>
          </p:nvPr>
        </p:nvGraphicFramePr>
        <p:xfrm>
          <a:off x="355600" y="1828800"/>
          <a:ext cx="8431213" cy="447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r:id="rId3" imgW="0" imgH="0" progId="Excel.Chart.8">
                  <p:embed/>
                </p:oleObj>
              </mc:Choice>
              <mc:Fallback>
                <p:oleObj r:id="rId3" imgW="0" imgH="0" progId="Excel.Chart.8">
                  <p:embed/>
                  <p:pic>
                    <p:nvPicPr>
                      <p:cNvPr id="47107" name="Content Placeholder 9">
                        <a:extLst>
                          <a:ext uri="{FF2B5EF4-FFF2-40B4-BE49-F238E27FC236}">
                            <a16:creationId xmlns:a16="http://schemas.microsoft.com/office/drawing/2014/main" xmlns="" id="{75C643A0-724E-46C4-A1EF-FC3858F5487C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" y="1828800"/>
                        <a:ext cx="8431213" cy="4479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8" name="Footer Placeholder 1">
            <a:extLst>
              <a:ext uri="{FF2B5EF4-FFF2-40B4-BE49-F238E27FC236}">
                <a16:creationId xmlns:a16="http://schemas.microsoft.com/office/drawing/2014/main" xmlns="" id="{5260AC81-691A-44ED-9089-347C93F00563}"/>
              </a:ext>
            </a:extLst>
          </p:cNvPr>
          <p:cNvSpPr txBox="1">
            <a:spLocks noGrp="1"/>
          </p:cNvSpPr>
          <p:nvPr/>
        </p:nvSpPr>
        <p:spPr bwMode="auto">
          <a:xfrm>
            <a:off x="3170238" y="6340475"/>
            <a:ext cx="5135562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0875" indent="-2508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1713" indent="-2000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03350" indent="-201613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03400" indent="-2000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606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178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750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322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763"/>
              </a:spcBef>
            </a:pPr>
            <a:r>
              <a:rPr lang="en-GB" altLang="en-US" sz="800">
                <a:latin typeface="Corbel" panose="020B0503020204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rPr>
              <a:t>Frances Cairncross  |  Enders Analsyis  |  September 2018</a:t>
            </a:r>
            <a:endParaRPr lang="en-US" altLang="en-US" sz="800">
              <a:latin typeface="Corbel" panose="020B0503020204020204" pitchFamily="34" charset="0"/>
              <a:ea typeface="ヒラギノ角ゴ ProN W3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5E37158-B7CD-49C7-AF4A-ED7E73A6D244}"/>
              </a:ext>
            </a:extLst>
          </p:cNvPr>
          <p:cNvSpPr txBox="1">
            <a:spLocks noGrp="1"/>
          </p:cNvSpPr>
          <p:nvPr/>
        </p:nvSpPr>
        <p:spPr>
          <a:xfrm>
            <a:off x="7285038" y="6340475"/>
            <a:ext cx="1458912" cy="319088"/>
          </a:xfrm>
          <a:prstGeom prst="rect">
            <a:avLst/>
          </a:prstGeom>
          <a:noFill/>
        </p:spPr>
        <p:txBody>
          <a:bodyPr lIns="0" tIns="0" rIns="0" bIns="0"/>
          <a:lstStyle>
            <a:lvl1pPr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0875" indent="-2508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1713" indent="-2000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03350" indent="-201613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03400" indent="-2000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606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178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750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322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763"/>
              </a:spcBef>
            </a:pPr>
            <a:fld id="{964147E7-7195-45FE-823E-8E335FEC0149}" type="slidenum">
              <a:rPr lang="en-US" altLang="en-US" sz="800">
                <a:solidFill>
                  <a:schemeClr val="tx2"/>
                </a:solidFill>
                <a:latin typeface="Corbel" panose="020B0503020204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rPr>
              <a:pPr algn="r">
                <a:lnSpc>
                  <a:spcPct val="90000"/>
                </a:lnSpc>
                <a:spcBef>
                  <a:spcPts val="763"/>
                </a:spcBef>
              </a:pPr>
              <a:t>20</a:t>
            </a:fld>
            <a:endParaRPr lang="en-US" altLang="en-US" sz="800">
              <a:solidFill>
                <a:schemeClr val="tx2"/>
              </a:solidFill>
              <a:latin typeface="Corbel" panose="020B0503020204020204" pitchFamily="34" charset="0"/>
              <a:ea typeface="ヒラギノ角ゴ ProN W3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3775CD20-3985-43A3-9B0C-83C158AE2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0238" y="4903788"/>
            <a:ext cx="5386387" cy="830262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165" tIns="40083" rIns="80165" bIns="40083" anchor="ctr"/>
          <a:lstStyle>
            <a:lvl1pPr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0875" indent="-2508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1713" indent="-2000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03350" indent="-201613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03400" indent="-2000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606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178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750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322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763"/>
              </a:spcBef>
            </a:pPr>
            <a:endParaRPr lang="en-US" altLang="en-US" sz="1200">
              <a:solidFill>
                <a:srgbClr val="FFFFFF"/>
              </a:solidFill>
              <a:latin typeface="Corbel" panose="020B0503020204020204" pitchFamily="34" charset="0"/>
              <a:ea typeface="ヒラギノ角ゴ ProN W3"/>
              <a:cs typeface="ヒラギノ角ゴ ProN W3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xmlns="" id="{DA2FF05A-7DDC-472A-90F3-B6A18EF80D83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 lIns="0" tIns="0" rIns="102396" bIns="51197" anchor="t"/>
          <a:lstStyle/>
          <a:p>
            <a:r>
              <a:rPr lang="en-GB" altLang="en-US" sz="4800"/>
              <a:t>Who gets the ad revenue</a:t>
            </a: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xmlns="" id="{7E2B6EB5-8F20-4204-9D95-55CAFDF3C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371600"/>
            <a:ext cx="5149850" cy="298450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65" tIns="40083" rIns="80165" bIns="40083"/>
          <a:lstStyle>
            <a:lvl1pPr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0875" indent="-2508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1713" indent="-2000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03350" indent="-201613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03400" indent="-2000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606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178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750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322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63"/>
              </a:spcBef>
            </a:pPr>
            <a:r>
              <a:rPr lang="en-GB" altLang="en-US" sz="1600" b="1">
                <a:solidFill>
                  <a:srgbClr val="000000"/>
                </a:solidFill>
                <a:latin typeface="Corbel" panose="020B0503020204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rPr>
              <a:t>Estimated gross UK online ad spend by media owner in 2017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4DAD3E2-35C8-4CF8-A849-D85EF49C0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4225" y="5919788"/>
            <a:ext cx="160972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65" tIns="40083" rIns="80165" bIns="40083">
            <a:spAutoFit/>
          </a:bodyPr>
          <a:lstStyle>
            <a:lvl1pPr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0875" indent="-2508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1713" indent="-2000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03350" indent="-201613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03400" indent="-2000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606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178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750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322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763"/>
              </a:spcBef>
            </a:pPr>
            <a:r>
              <a:rPr lang="en-GB" altLang="en-US" sz="800">
                <a:solidFill>
                  <a:srgbClr val="000000"/>
                </a:solidFill>
                <a:latin typeface="Corbel" panose="020B0503020204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rPr>
              <a:t>[Source: Enders Analysis estimates]</a:t>
            </a:r>
          </a:p>
        </p:txBody>
      </p:sp>
      <p:grpSp>
        <p:nvGrpSpPr>
          <p:cNvPr id="48133" name="Group 30">
            <a:extLst>
              <a:ext uri="{FF2B5EF4-FFF2-40B4-BE49-F238E27FC236}">
                <a16:creationId xmlns:a16="http://schemas.microsoft.com/office/drawing/2014/main" xmlns="" id="{E12393AC-4B20-4D1E-AED9-4F71CD394F81}"/>
              </a:ext>
            </a:extLst>
          </p:cNvPr>
          <p:cNvGrpSpPr>
            <a:grpSpLocks/>
          </p:cNvGrpSpPr>
          <p:nvPr/>
        </p:nvGrpSpPr>
        <p:grpSpPr bwMode="auto">
          <a:xfrm>
            <a:off x="2757488" y="1981200"/>
            <a:ext cx="3678237" cy="4224338"/>
            <a:chOff x="6930123" y="882170"/>
            <a:chExt cx="6205690" cy="6207103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8E5DE0DF-7C93-4409-AEC4-E1BD3175E9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0123" y="883316"/>
              <a:ext cx="6205690" cy="6205957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0165" tIns="40083" rIns="80165" bIns="40083" anchor="ctr"/>
            <a:lstStyle>
              <a:lvl1pPr defTabSz="80168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650875" indent="-250825" defTabSz="80168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001713" indent="-200025" defTabSz="80168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403350" indent="-201613" defTabSz="80168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803400" indent="-200025" defTabSz="80168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606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178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750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322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ts val="763"/>
                </a:spcBef>
              </a:pPr>
              <a:endParaRPr lang="en-US" altLang="en-US" sz="1300">
                <a:solidFill>
                  <a:schemeClr val="bg1"/>
                </a:solidFill>
                <a:latin typeface="Corbel" panose="020B0503020204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0CDFB0DE-D260-410C-A273-B27A54433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6299" y="2345087"/>
              <a:ext cx="1692000" cy="3312000"/>
            </a:xfrm>
            <a:prstGeom prst="ellipse">
              <a:avLst/>
            </a:prstGeom>
            <a:solidFill>
              <a:srgbClr val="66CC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80165" tIns="40083" rIns="80165" bIns="40083" anchor="ctr"/>
            <a:lstStyle>
              <a:lvl1pPr defTabSz="80168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650875" indent="-250825" defTabSz="80168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001713" indent="-200025" defTabSz="80168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403350" indent="-201613" defTabSz="80168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803400" indent="-200025" defTabSz="80168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606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178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750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322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ts val="763"/>
                </a:spcBef>
              </a:pPr>
              <a:endParaRPr lang="en-US" altLang="en-US" sz="1600">
                <a:solidFill>
                  <a:schemeClr val="bg1"/>
                </a:solidFill>
                <a:latin typeface="Corbel" panose="020B0503020204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BE2FD259-E1CA-49CF-96EB-30BBFA7EA70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699856" y="1834947"/>
              <a:ext cx="4424400" cy="4424400"/>
            </a:xfrm>
            <a:prstGeom prst="ellipse">
              <a:avLst/>
            </a:prstGeom>
            <a:solidFill>
              <a:srgbClr val="66CC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80165" tIns="40083" rIns="80165" bIns="40083" anchor="ctr"/>
            <a:lstStyle>
              <a:lvl1pPr defTabSz="80168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650875" indent="-250825" defTabSz="80168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001713" indent="-200025" defTabSz="80168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403350" indent="-201613" defTabSz="80168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803400" indent="-200025" defTabSz="80168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606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178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750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322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ts val="763"/>
                </a:spcBef>
              </a:pPr>
              <a:r>
                <a:rPr lang="en-GB" altLang="en-US" sz="1600" b="1">
                  <a:latin typeface="Corbel" panose="020B0503020204020204" pitchFamily="34" charset="0"/>
                  <a:ea typeface="ヒラギノ角ゴ ProN W3"/>
                  <a:cs typeface="ヒラギノ角ゴ ProN W3"/>
                  <a:sym typeface="Arial" panose="020B0604020202020204" pitchFamily="34" charset="0"/>
                </a:rPr>
                <a:t>Google</a:t>
              </a:r>
            </a:p>
            <a:p>
              <a:pPr algn="ctr">
                <a:lnSpc>
                  <a:spcPct val="90000"/>
                </a:lnSpc>
                <a:spcBef>
                  <a:spcPts val="763"/>
                </a:spcBef>
              </a:pPr>
              <a:r>
                <a:rPr lang="en-GB" altLang="en-US" sz="1600">
                  <a:latin typeface="Corbel" panose="020B0503020204020204" pitchFamily="34" charset="0"/>
                  <a:ea typeface="ヒラギノ角ゴ ProN W3"/>
                  <a:cs typeface="ヒラギノ角ゴ ProN W3"/>
                  <a:sym typeface="Arial" panose="020B0604020202020204" pitchFamily="34" charset="0"/>
                </a:rPr>
                <a:t>(£5.9bn)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8ADA2EE6-B751-4CCD-A4D1-230FC0C5E49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139480" y="882170"/>
              <a:ext cx="1369776" cy="1368000"/>
            </a:xfrm>
            <a:prstGeom prst="ellipse">
              <a:avLst/>
            </a:prstGeom>
            <a:solidFill>
              <a:srgbClr val="66CC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63109" tIns="40083" rIns="63109" bIns="40083" anchor="ctr"/>
            <a:lstStyle>
              <a:lvl1pPr defTabSz="80168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650875" indent="-250825" defTabSz="80168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001713" indent="-200025" defTabSz="80168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403350" indent="-201613" defTabSz="80168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803400" indent="-200025" defTabSz="80168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606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178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750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322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ts val="763"/>
                </a:spcBef>
              </a:pPr>
              <a:r>
                <a:rPr lang="en-GB" altLang="en-US" sz="1100" b="1">
                  <a:latin typeface="Corbel" panose="020B0503020204020204" pitchFamily="34" charset="0"/>
                  <a:ea typeface="ヒラギノ角ゴ ProN W3"/>
                  <a:cs typeface="ヒラギノ角ゴ ProN W3"/>
                  <a:sym typeface="Arial" panose="020B0604020202020204" pitchFamily="34" charset="0"/>
                </a:rPr>
                <a:t>Amazon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6F245B93-C20C-40B0-8878-9DE8FAEF16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62803" y="3613669"/>
              <a:ext cx="1697913" cy="907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0165" tIns="40083" rIns="80165" bIns="40083">
              <a:spAutoFit/>
            </a:bodyPr>
            <a:lstStyle>
              <a:lvl1pPr defTabSz="80168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650875" indent="-250825" defTabSz="80168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001713" indent="-200025" defTabSz="80168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403350" indent="-201613" defTabSz="80168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803400" indent="-200025" defTabSz="80168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606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178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750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322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ts val="763"/>
                </a:spcBef>
              </a:pPr>
              <a:r>
                <a:rPr lang="en-GB" altLang="en-US" sz="1600" b="1">
                  <a:latin typeface="Corbel" panose="020B0503020204020204" pitchFamily="34" charset="0"/>
                  <a:ea typeface="ヒラギノ角ゴ ProN W3"/>
                  <a:cs typeface="ヒラギノ角ゴ ProN W3"/>
                  <a:sym typeface="Arial" panose="020B0604020202020204" pitchFamily="34" charset="0"/>
                </a:rPr>
                <a:t>Facebook</a:t>
              </a:r>
            </a:p>
            <a:p>
              <a:pPr algn="ctr">
                <a:lnSpc>
                  <a:spcPct val="90000"/>
                </a:lnSpc>
                <a:spcBef>
                  <a:spcPts val="763"/>
                </a:spcBef>
              </a:pPr>
              <a:r>
                <a:rPr lang="en-GB" altLang="en-US" sz="1600">
                  <a:latin typeface="Corbel" panose="020B0503020204020204" pitchFamily="34" charset="0"/>
                  <a:ea typeface="ヒラギノ角ゴ ProN W3"/>
                  <a:cs typeface="ヒラギノ角ゴ ProN W3"/>
                  <a:sym typeface="Arial" panose="020B0604020202020204" pitchFamily="34" charset="0"/>
                </a:rPr>
                <a:t>(£1.7bn)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A34BBBE2-04E0-4768-9F0A-CFE5F5980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8934" y="1454955"/>
              <a:ext cx="894033" cy="894034"/>
            </a:xfrm>
            <a:prstGeom prst="ellipse">
              <a:avLst/>
            </a:prstGeom>
            <a:solidFill>
              <a:srgbClr val="66CC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0" tIns="40083" rIns="0" bIns="40083" anchor="ctr"/>
            <a:lstStyle>
              <a:lvl1pPr defTabSz="80168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650875" indent="-250825" defTabSz="80168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001713" indent="-200025" defTabSz="80168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403350" indent="-201613" defTabSz="80168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803400" indent="-200025" defTabSz="80168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606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178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750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322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ts val="763"/>
                </a:spcBef>
              </a:pPr>
              <a:r>
                <a:rPr lang="en-GB" altLang="en-US" sz="1000" b="1">
                  <a:latin typeface="Corbel" panose="020B0503020204020204" pitchFamily="34" charset="0"/>
                  <a:ea typeface="ヒラギノ角ゴ ProN W3"/>
                  <a:cs typeface="ヒラギノ角ゴ ProN W3"/>
                  <a:sym typeface="Arial" panose="020B0604020202020204" pitchFamily="34" charset="0"/>
                </a:rPr>
                <a:t>Twitter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B0501DB1-FCE1-4882-8CD0-C3A46E6715C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142921" y="5399910"/>
              <a:ext cx="1272420" cy="12744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lIns="63109" tIns="40083" rIns="63109" bIns="40083" anchor="ctr"/>
            <a:lstStyle>
              <a:lvl1pPr defTabSz="80168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650875" indent="-250825" defTabSz="80168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001713" indent="-200025" defTabSz="80168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403350" indent="-201613" defTabSz="80168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803400" indent="-200025" defTabSz="80168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606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178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750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322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ts val="763"/>
                </a:spcBef>
              </a:pPr>
              <a:r>
                <a:rPr lang="en-GB" altLang="en-US" sz="1300" b="1">
                  <a:latin typeface="Corbel" panose="020B0503020204020204" pitchFamily="34" charset="0"/>
                  <a:ea typeface="ヒラギノ角ゴ ProN W3"/>
                  <a:cs typeface="ヒラギノ角ゴ ProN W3"/>
                  <a:sym typeface="Arial" panose="020B0604020202020204" pitchFamily="34" charset="0"/>
                </a:rPr>
                <a:t>News brands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1F6E3012-A2B7-4F19-BC33-46E8B742AFC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716506" y="6366729"/>
              <a:ext cx="473771" cy="474236"/>
            </a:xfrm>
            <a:prstGeom prst="ellipse">
              <a:avLst/>
            </a:prstGeom>
            <a:solidFill>
              <a:srgbClr val="66CC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0" tIns="40083" rIns="0" bIns="40083" anchor="ctr"/>
            <a:lstStyle>
              <a:lvl1pPr defTabSz="80168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650875" indent="-250825" defTabSz="80168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001713" indent="-200025" defTabSz="80168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403350" indent="-201613" defTabSz="80168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803400" indent="-200025" defTabSz="80168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606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178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750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322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ts val="763"/>
                </a:spcBef>
              </a:pPr>
              <a:r>
                <a:rPr lang="en-GB" altLang="en-US" sz="800" b="1">
                  <a:latin typeface="Corbel" panose="020B0503020204020204" pitchFamily="34" charset="0"/>
                  <a:ea typeface="ヒラギノ角ゴ ProN W3"/>
                  <a:cs typeface="ヒラギノ角ゴ ProN W3"/>
                  <a:sym typeface="Arial" panose="020B0604020202020204" pitchFamily="34" charset="0"/>
                </a:rPr>
                <a:t>Snap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135BA8D0-9DC3-41E1-A2B3-4F99AA8D264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459833" y="6101723"/>
              <a:ext cx="894034" cy="894911"/>
            </a:xfrm>
            <a:prstGeom prst="ellipse">
              <a:avLst/>
            </a:prstGeom>
            <a:solidFill>
              <a:srgbClr val="66CC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0" tIns="40083" rIns="0" bIns="40083" anchor="ctr"/>
            <a:lstStyle>
              <a:lvl1pPr defTabSz="80168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650875" indent="-250825" defTabSz="80168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001713" indent="-200025" defTabSz="80168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403350" indent="-201613" defTabSz="80168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803400" indent="-200025" defTabSz="80168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606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178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750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32200" indent="-200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ts val="763"/>
                </a:spcBef>
              </a:pPr>
              <a:r>
                <a:rPr lang="en-GB" altLang="en-US" sz="1200" b="1">
                  <a:latin typeface="Corbel" panose="020B0503020204020204" pitchFamily="34" charset="0"/>
                  <a:ea typeface="ヒラギノ角ゴ ProN W3"/>
                  <a:cs typeface="ヒラギノ角ゴ ProN W3"/>
                  <a:sym typeface="Arial" panose="020B0604020202020204" pitchFamily="34" charset="0"/>
                </a:rPr>
                <a:t>Oath</a:t>
              </a:r>
            </a:p>
          </p:txBody>
        </p:sp>
      </p:grpSp>
      <p:sp>
        <p:nvSpPr>
          <p:cNvPr id="48143" name="Footer Placeholder 5">
            <a:extLst>
              <a:ext uri="{FF2B5EF4-FFF2-40B4-BE49-F238E27FC236}">
                <a16:creationId xmlns:a16="http://schemas.microsoft.com/office/drawing/2014/main" xmlns="" id="{D244335B-2BF7-42AD-BB17-641F86EE87F9}"/>
              </a:ext>
            </a:extLst>
          </p:cNvPr>
          <p:cNvSpPr txBox="1">
            <a:spLocks noGrp="1"/>
          </p:cNvSpPr>
          <p:nvPr/>
        </p:nvSpPr>
        <p:spPr bwMode="auto">
          <a:xfrm>
            <a:off x="3170238" y="6340475"/>
            <a:ext cx="5135562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0875" indent="-2508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1713" indent="-2000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03350" indent="-201613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03400" indent="-2000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606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178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750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322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763"/>
              </a:spcBef>
            </a:pPr>
            <a:r>
              <a:rPr lang="en-GB" altLang="en-US" sz="800">
                <a:latin typeface="Corbel" panose="020B0503020204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rPr>
              <a:t>Frances Cairncross  |  Enders Analsyis  |  September 2018</a:t>
            </a:r>
            <a:endParaRPr lang="en-US" altLang="en-US" sz="800">
              <a:latin typeface="Corbel" panose="020B0503020204020204" pitchFamily="34" charset="0"/>
              <a:ea typeface="ヒラギノ角ゴ ProN W3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08ECA90-5487-4489-9FB8-B19E0F4A2E87}"/>
              </a:ext>
            </a:extLst>
          </p:cNvPr>
          <p:cNvSpPr txBox="1">
            <a:spLocks noGrp="1"/>
          </p:cNvSpPr>
          <p:nvPr/>
        </p:nvSpPr>
        <p:spPr>
          <a:xfrm>
            <a:off x="7285038" y="6340475"/>
            <a:ext cx="1458912" cy="319088"/>
          </a:xfrm>
          <a:prstGeom prst="rect">
            <a:avLst/>
          </a:prstGeom>
          <a:noFill/>
        </p:spPr>
        <p:txBody>
          <a:bodyPr lIns="0" tIns="0" rIns="0" bIns="0"/>
          <a:lstStyle>
            <a:lvl1pPr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0875" indent="-2508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1713" indent="-2000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03350" indent="-201613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03400" indent="-2000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606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178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750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322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763"/>
              </a:spcBef>
            </a:pPr>
            <a:fld id="{F83DEC33-76F3-4E7D-9284-FEEC4417B460}" type="slidenum">
              <a:rPr lang="en-US" altLang="en-US" sz="800">
                <a:latin typeface="Corbel" panose="020B0503020204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rPr>
              <a:pPr algn="r">
                <a:lnSpc>
                  <a:spcPct val="90000"/>
                </a:lnSpc>
                <a:spcBef>
                  <a:spcPts val="763"/>
                </a:spcBef>
              </a:pPr>
              <a:t>21</a:t>
            </a:fld>
            <a:endParaRPr lang="en-US" altLang="en-US" sz="800">
              <a:latin typeface="Corbel" panose="020B0503020204020204" pitchFamily="34" charset="0"/>
              <a:ea typeface="ヒラギノ角ゴ ProN W3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50B905F-0DAD-4DE0-916C-2C3132DD4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2225" y="5410200"/>
            <a:ext cx="1041400" cy="284163"/>
          </a:xfrm>
          <a:prstGeom prst="rect">
            <a:avLst/>
          </a:prstGeom>
          <a:noFill/>
          <a:ln w="28575">
            <a:solidFill>
              <a:srgbClr val="0D309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0165" tIns="40083" rIns="80165" bIns="40083">
            <a:spAutoFit/>
          </a:bodyPr>
          <a:lstStyle>
            <a:lvl1pPr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0875" indent="-2508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1713" indent="-2000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03350" indent="-201613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03400" indent="-2000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606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178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750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322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63"/>
              </a:spcBef>
            </a:pPr>
            <a:r>
              <a:rPr lang="en-US" altLang="en-US" sz="1400">
                <a:solidFill>
                  <a:srgbClr val="000000"/>
                </a:solidFill>
                <a:latin typeface="Corbel" panose="020B0503020204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rPr>
              <a:t>&lt;4% of total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C61108F4-B0A1-44A1-A6FF-500A2087F938}"/>
              </a:ext>
            </a:extLst>
          </p:cNvPr>
          <p:cNvCxnSpPr>
            <a:cxnSpLocks/>
            <a:stCxn id="39" idx="3"/>
          </p:cNvCxnSpPr>
          <p:nvPr/>
        </p:nvCxnSpPr>
        <p:spPr>
          <a:xfrm flipH="1">
            <a:off x="2482850" y="5795963"/>
            <a:ext cx="1104900" cy="28098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xmlns="" id="{A8DCD98E-B25C-4228-B9A0-9CCF27CCA6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So what are the solutions?</a:t>
            </a:r>
          </a:p>
        </p:txBody>
      </p:sp>
      <p:sp>
        <p:nvSpPr>
          <p:cNvPr id="75781" name="AutoShape 5" descr="Image result for difficult decision image">
            <a:extLst>
              <a:ext uri="{FF2B5EF4-FFF2-40B4-BE49-F238E27FC236}">
                <a16:creationId xmlns:a16="http://schemas.microsoft.com/office/drawing/2014/main" xmlns="" id="{FF664977-4A32-4CB7-AF2E-23A238BCC0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24075" y="676275"/>
            <a:ext cx="4895850" cy="550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5783" name="Picture 7" descr="Decisions">
            <a:extLst>
              <a:ext uri="{FF2B5EF4-FFF2-40B4-BE49-F238E27FC236}">
                <a16:creationId xmlns:a16="http://schemas.microsoft.com/office/drawing/2014/main" xmlns="" id="{73AB03B3-2272-44F0-A671-E0D4503F7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76400"/>
            <a:ext cx="3629025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xmlns="" id="{EE98B1F1-6079-42EE-8176-DC0EB98F44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Several conclusions…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xmlns="" id="{B86EA385-C3F7-49E8-AE30-D86B668C1D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800"/>
              <a:t>Newspapers will continue to dwindle</a:t>
            </a:r>
          </a:p>
          <a:p>
            <a:pPr>
              <a:lnSpc>
                <a:spcPct val="90000"/>
              </a:lnSpc>
            </a:pPr>
            <a:r>
              <a:rPr lang="en-GB" altLang="en-US" sz="2800"/>
              <a:t>We may need transitional help to moderate their decline</a:t>
            </a:r>
          </a:p>
          <a:p>
            <a:pPr>
              <a:lnSpc>
                <a:spcPct val="90000"/>
              </a:lnSpc>
            </a:pPr>
            <a:r>
              <a:rPr lang="en-GB" altLang="en-US" sz="2800"/>
              <a:t>But we also need to think about how news will be digitally delivered in future</a:t>
            </a:r>
          </a:p>
          <a:p>
            <a:pPr>
              <a:lnSpc>
                <a:spcPct val="90000"/>
              </a:lnSpc>
            </a:pPr>
            <a:r>
              <a:rPr lang="en-GB" altLang="en-US" sz="2800"/>
              <a:t>Some news is a public good. Societies usually relay on public money to guarantee supply of public goods</a:t>
            </a:r>
          </a:p>
          <a:p>
            <a:pPr>
              <a:lnSpc>
                <a:spcPct val="90000"/>
              </a:lnSpc>
            </a:pPr>
            <a:r>
              <a:rPr lang="en-GB" altLang="en-US" sz="2800"/>
              <a:t>But should government fund public interest news? Should charity law be altered?</a:t>
            </a:r>
          </a:p>
          <a:p>
            <a:pPr>
              <a:lnSpc>
                <a:spcPct val="90000"/>
              </a:lnSpc>
            </a:pPr>
            <a:endParaRPr lang="en-GB" altLang="en-US" sz="2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xmlns="" id="{57FC672F-C092-4B40-BF8F-DC7EE15440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In addition….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xmlns="" id="{B9822D66-6617-405D-A238-F2152C472D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We need to review the role of big platforms – Google and Facebook. EU has already begun…</a:t>
            </a:r>
          </a:p>
          <a:p>
            <a:r>
              <a:rPr lang="en-GB" altLang="en-US"/>
              <a:t>But people may also have to pay for news</a:t>
            </a:r>
          </a:p>
          <a:p>
            <a:r>
              <a:rPr lang="en-GB" altLang="en-US"/>
              <a:t>The good news: </a:t>
            </a:r>
          </a:p>
          <a:p>
            <a:pPr lvl="1"/>
            <a:r>
              <a:rPr lang="en-GB" altLang="en-US"/>
              <a:t>1. News groups are collaborating more</a:t>
            </a:r>
          </a:p>
          <a:p>
            <a:pPr lvl="1"/>
            <a:r>
              <a:rPr lang="en-GB" altLang="en-US"/>
              <a:t>2. Some signs that people might pay </a:t>
            </a:r>
          </a:p>
          <a:p>
            <a:endParaRPr lang="en-GB" altLang="en-US"/>
          </a:p>
          <a:p>
            <a:endParaRPr lang="en-GB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>
            <a:extLst>
              <a:ext uri="{FF2B5EF4-FFF2-40B4-BE49-F238E27FC236}">
                <a16:creationId xmlns:a16="http://schemas.microsoft.com/office/drawing/2014/main" xmlns="" id="{5CDB03DC-27DF-4561-8E8A-D4A298B4A7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3400" y="304800"/>
            <a:ext cx="8229600" cy="1143000"/>
          </a:xfrm>
        </p:spPr>
        <p:txBody>
          <a:bodyPr lIns="0" tIns="0" rIns="102396" bIns="51197" anchor="t"/>
          <a:lstStyle/>
          <a:p>
            <a:r>
              <a:rPr lang="en-US" altLang="en-US" sz="4000"/>
              <a:t>Trust in news media growing -&amp; willingness to pay</a:t>
            </a:r>
            <a:endParaRPr lang="en-GB" altLang="en-US" sz="4800"/>
          </a:p>
        </p:txBody>
      </p:sp>
      <p:graphicFrame>
        <p:nvGraphicFramePr>
          <p:cNvPr id="58371" name="Content Placeholder 14">
            <a:extLst>
              <a:ext uri="{FF2B5EF4-FFF2-40B4-BE49-F238E27FC236}">
                <a16:creationId xmlns:a16="http://schemas.microsoft.com/office/drawing/2014/main" xmlns="" id="{C7AE5C9D-760F-46D8-8F49-9E1519814A36}"/>
              </a:ext>
            </a:extLst>
          </p:cNvPr>
          <p:cNvGraphicFramePr>
            <a:graphicFrameLocks noGrp="1"/>
          </p:cNvGraphicFramePr>
          <p:nvPr>
            <p:ph sz="quarter" idx="4294967295"/>
          </p:nvPr>
        </p:nvGraphicFramePr>
        <p:xfrm>
          <a:off x="762000" y="2057400"/>
          <a:ext cx="3657600" cy="417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r:id="rId3" imgW="0" imgH="0" progId="Excel.Chart.8">
                  <p:embed/>
                </p:oleObj>
              </mc:Choice>
              <mc:Fallback>
                <p:oleObj r:id="rId3" imgW="0" imgH="0" progId="Excel.Chart.8">
                  <p:embed/>
                  <p:pic>
                    <p:nvPicPr>
                      <p:cNvPr id="58371" name="Content Placeholder 14">
                        <a:extLst>
                          <a:ext uri="{FF2B5EF4-FFF2-40B4-BE49-F238E27FC236}">
                            <a16:creationId xmlns:a16="http://schemas.microsoft.com/office/drawing/2014/main" xmlns="" id="{C7AE5C9D-760F-46D8-8F49-9E1519814A36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057400"/>
                        <a:ext cx="3657600" cy="417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2" name="Footer Placeholder 3">
            <a:extLst>
              <a:ext uri="{FF2B5EF4-FFF2-40B4-BE49-F238E27FC236}">
                <a16:creationId xmlns:a16="http://schemas.microsoft.com/office/drawing/2014/main" xmlns="" id="{06EAB7A0-5BCE-4062-B6EC-8A19C5F869AA}"/>
              </a:ext>
            </a:extLst>
          </p:cNvPr>
          <p:cNvSpPr txBox="1">
            <a:spLocks noGrp="1"/>
          </p:cNvSpPr>
          <p:nvPr/>
        </p:nvSpPr>
        <p:spPr bwMode="auto">
          <a:xfrm>
            <a:off x="3106738" y="6340475"/>
            <a:ext cx="5135562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0875" indent="-2508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1713" indent="-2000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03350" indent="-201613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03400" indent="-2000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606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178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750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322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763"/>
              </a:spcBef>
            </a:pPr>
            <a:r>
              <a:rPr lang="en-GB" altLang="en-US" sz="800">
                <a:latin typeface="Corbel" panose="020B0503020204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rPr>
              <a:t>Frances Cairncross  |  Enders Analsyis  |  September 2018</a:t>
            </a:r>
            <a:endParaRPr lang="en-US" altLang="en-US" sz="800">
              <a:latin typeface="Corbel" panose="020B0503020204020204" pitchFamily="34" charset="0"/>
              <a:ea typeface="ヒラギノ角ゴ ProN W3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695271C-398F-47F4-99C8-38B54C8DEDFB}"/>
              </a:ext>
            </a:extLst>
          </p:cNvPr>
          <p:cNvSpPr txBox="1">
            <a:spLocks noGrp="1"/>
          </p:cNvSpPr>
          <p:nvPr/>
        </p:nvSpPr>
        <p:spPr>
          <a:xfrm>
            <a:off x="7285038" y="6340475"/>
            <a:ext cx="1458912" cy="319088"/>
          </a:xfrm>
          <a:prstGeom prst="rect">
            <a:avLst/>
          </a:prstGeom>
          <a:noFill/>
        </p:spPr>
        <p:txBody>
          <a:bodyPr lIns="0" tIns="0" rIns="0" bIns="0"/>
          <a:lstStyle>
            <a:lvl1pPr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0875" indent="-2508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1713" indent="-2000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03350" indent="-201613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03400" indent="-2000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606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178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750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322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763"/>
              </a:spcBef>
            </a:pPr>
            <a:fld id="{6FD0DB70-F1DA-41F7-ABA4-2C9A2D425AF3}" type="slidenum">
              <a:rPr lang="en-US" altLang="en-US" sz="800">
                <a:solidFill>
                  <a:schemeClr val="tx2"/>
                </a:solidFill>
                <a:latin typeface="Corbel" panose="020B0503020204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rPr>
              <a:pPr algn="r">
                <a:lnSpc>
                  <a:spcPct val="90000"/>
                </a:lnSpc>
                <a:spcBef>
                  <a:spcPts val="763"/>
                </a:spcBef>
              </a:pPr>
              <a:t>25</a:t>
            </a:fld>
            <a:endParaRPr lang="en-US" altLang="en-US" sz="800">
              <a:solidFill>
                <a:schemeClr val="tx2"/>
              </a:solidFill>
              <a:latin typeface="Corbel" panose="020B0503020204020204" pitchFamily="34" charset="0"/>
              <a:ea typeface="ヒラギノ角ゴ ProN W3"/>
              <a:cs typeface="ヒラギノ角ゴ ProN W3"/>
              <a:sym typeface="Arial" panose="020B0604020202020204" pitchFamily="34" charset="0"/>
            </a:endParaRPr>
          </a:p>
        </p:txBody>
      </p:sp>
      <p:graphicFrame>
        <p:nvGraphicFramePr>
          <p:cNvPr id="58374" name="Content Placeholder 9">
            <a:extLst>
              <a:ext uri="{FF2B5EF4-FFF2-40B4-BE49-F238E27FC236}">
                <a16:creationId xmlns:a16="http://schemas.microsoft.com/office/drawing/2014/main" xmlns="" id="{059F4898-FF85-4849-AE90-54AFB113F0B5}"/>
              </a:ext>
            </a:extLst>
          </p:cNvPr>
          <p:cNvGraphicFramePr>
            <a:graphicFrameLocks/>
          </p:cNvGraphicFramePr>
          <p:nvPr/>
        </p:nvGraphicFramePr>
        <p:xfrm>
          <a:off x="4471988" y="1981200"/>
          <a:ext cx="3224212" cy="424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r:id="rId5" imgW="0" imgH="0" progId="Excel.Chart.8">
                  <p:embed/>
                </p:oleObj>
              </mc:Choice>
              <mc:Fallback>
                <p:oleObj r:id="rId5" imgW="0" imgH="0" progId="Excel.Chart.8">
                  <p:embed/>
                  <p:pic>
                    <p:nvPicPr>
                      <p:cNvPr id="58374" name="Content Placeholder 9">
                        <a:extLst>
                          <a:ext uri="{FF2B5EF4-FFF2-40B4-BE49-F238E27FC236}">
                            <a16:creationId xmlns:a16="http://schemas.microsoft.com/office/drawing/2014/main" xmlns="" id="{059F4898-FF85-4849-AE90-54AFB113F0B5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1988" y="1981200"/>
                        <a:ext cx="3224212" cy="424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>
            <a:extLst>
              <a:ext uri="{FF2B5EF4-FFF2-40B4-BE49-F238E27FC236}">
                <a16:creationId xmlns:a16="http://schemas.microsoft.com/office/drawing/2014/main" xmlns="" id="{2E6FDB97-9156-47A1-B030-C3BECEE7CA6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0050" y="296863"/>
            <a:ext cx="8343900" cy="679450"/>
          </a:xfrm>
        </p:spPr>
        <p:txBody>
          <a:bodyPr lIns="0" tIns="0" rIns="102396" bIns="51197" anchor="t"/>
          <a:lstStyle/>
          <a:p>
            <a:r>
              <a:rPr lang="en-GB" altLang="en-US" sz="3200"/>
              <a:t>At least 5m people in UK would pay for news</a:t>
            </a:r>
          </a:p>
        </p:txBody>
      </p:sp>
      <p:graphicFrame>
        <p:nvGraphicFramePr>
          <p:cNvPr id="59395" name="Content Placeholder 11">
            <a:extLst>
              <a:ext uri="{FF2B5EF4-FFF2-40B4-BE49-F238E27FC236}">
                <a16:creationId xmlns:a16="http://schemas.microsoft.com/office/drawing/2014/main" xmlns="" id="{7B54F4A3-ABD2-4418-A67C-717513273E7A}"/>
              </a:ext>
            </a:extLst>
          </p:cNvPr>
          <p:cNvGraphicFramePr>
            <a:graphicFrameLocks noGrp="1"/>
          </p:cNvGraphicFramePr>
          <p:nvPr>
            <p:ph sz="quarter" idx="4294967295"/>
          </p:nvPr>
        </p:nvGraphicFramePr>
        <p:xfrm>
          <a:off x="355600" y="930275"/>
          <a:ext cx="8431213" cy="537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r:id="rId3" imgW="0" imgH="0" progId="Excel.Chart.8">
                  <p:embed/>
                </p:oleObj>
              </mc:Choice>
              <mc:Fallback>
                <p:oleObj r:id="rId3" imgW="0" imgH="0" progId="Excel.Chart.8">
                  <p:embed/>
                  <p:pic>
                    <p:nvPicPr>
                      <p:cNvPr id="59395" name="Content Placeholder 11">
                        <a:extLst>
                          <a:ext uri="{FF2B5EF4-FFF2-40B4-BE49-F238E27FC236}">
                            <a16:creationId xmlns:a16="http://schemas.microsoft.com/office/drawing/2014/main" xmlns="" id="{7B54F4A3-ABD2-4418-A67C-717513273E7A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" y="930275"/>
                        <a:ext cx="8431213" cy="5378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6" name="Footer Placeholder 2">
            <a:extLst>
              <a:ext uri="{FF2B5EF4-FFF2-40B4-BE49-F238E27FC236}">
                <a16:creationId xmlns:a16="http://schemas.microsoft.com/office/drawing/2014/main" xmlns="" id="{C997F7A5-D827-4D4B-8F31-E4293760965E}"/>
              </a:ext>
            </a:extLst>
          </p:cNvPr>
          <p:cNvSpPr txBox="1">
            <a:spLocks noGrp="1"/>
          </p:cNvSpPr>
          <p:nvPr/>
        </p:nvSpPr>
        <p:spPr bwMode="auto">
          <a:xfrm>
            <a:off x="3170238" y="6340475"/>
            <a:ext cx="5135562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0875" indent="-2508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1713" indent="-2000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03350" indent="-201613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03400" indent="-2000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606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178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750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322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763"/>
              </a:spcBef>
            </a:pPr>
            <a:r>
              <a:rPr lang="en-GB" altLang="en-US" sz="800">
                <a:latin typeface="Corbel" panose="020B0503020204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rPr>
              <a:t>Frances Cairncross  |  Enders Analsyis  |  September 2018</a:t>
            </a:r>
            <a:endParaRPr lang="en-US" altLang="en-US" sz="800">
              <a:latin typeface="Corbel" panose="020B0503020204020204" pitchFamily="34" charset="0"/>
              <a:ea typeface="ヒラギノ角ゴ ProN W3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EAFE57E-3DF0-476B-B34D-C1D73967BDD2}"/>
              </a:ext>
            </a:extLst>
          </p:cNvPr>
          <p:cNvSpPr txBox="1">
            <a:spLocks noGrp="1"/>
          </p:cNvSpPr>
          <p:nvPr/>
        </p:nvSpPr>
        <p:spPr>
          <a:xfrm>
            <a:off x="7285038" y="6340475"/>
            <a:ext cx="1458912" cy="319088"/>
          </a:xfrm>
          <a:prstGeom prst="rect">
            <a:avLst/>
          </a:prstGeom>
          <a:noFill/>
        </p:spPr>
        <p:txBody>
          <a:bodyPr lIns="0" tIns="0" rIns="0" bIns="0"/>
          <a:lstStyle>
            <a:lvl1pPr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0875" indent="-2508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1713" indent="-2000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03350" indent="-201613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03400" indent="-2000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606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178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750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322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763"/>
              </a:spcBef>
            </a:pPr>
            <a:fld id="{32169F44-90DC-4917-801A-2927C6EA5493}" type="slidenum">
              <a:rPr lang="en-US" altLang="en-US" sz="800">
                <a:solidFill>
                  <a:schemeClr val="tx2"/>
                </a:solidFill>
                <a:latin typeface="Corbel" panose="020B0503020204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rPr>
              <a:pPr algn="r">
                <a:lnSpc>
                  <a:spcPct val="90000"/>
                </a:lnSpc>
                <a:spcBef>
                  <a:spcPts val="763"/>
                </a:spcBef>
              </a:pPr>
              <a:t>26</a:t>
            </a:fld>
            <a:endParaRPr lang="en-US" altLang="en-US" sz="800">
              <a:solidFill>
                <a:schemeClr val="tx2"/>
              </a:solidFill>
              <a:latin typeface="Corbel" panose="020B0503020204020204" pitchFamily="34" charset="0"/>
              <a:ea typeface="ヒラギノ角ゴ ProN W3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501173D4-7ACF-4B76-895B-84E73B52E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9800" y="1239838"/>
            <a:ext cx="2373313" cy="828675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165" tIns="40083" rIns="80165" bIns="40083" anchor="ctr"/>
          <a:lstStyle>
            <a:lvl1pPr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0875" indent="-2508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1713" indent="-2000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03350" indent="-201613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03400" indent="-2000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606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178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750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322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763"/>
              </a:spcBef>
            </a:pPr>
            <a:endParaRPr lang="en-US" altLang="en-US" sz="1300">
              <a:solidFill>
                <a:srgbClr val="FFFFFF"/>
              </a:solidFill>
              <a:latin typeface="Corbel" panose="020B0503020204020204" pitchFamily="34" charset="0"/>
              <a:ea typeface="ヒラギノ角ゴ ProN W3"/>
              <a:cs typeface="ヒラギノ角ゴ ProN W3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xmlns="" id="{EE25EDEA-FD83-4FBB-BCAC-BE0F745048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More good news….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xmlns="" id="{5ACEB556-BF52-4210-BD1D-93B04D2ED6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Digital media offer many new ways to collect and distribute news</a:t>
            </a:r>
          </a:p>
          <a:p>
            <a:r>
              <a:rPr lang="en-GB" altLang="en-US"/>
              <a:t>They also offer new ways to hold politicians to account</a:t>
            </a:r>
          </a:p>
          <a:p>
            <a:r>
              <a:rPr lang="en-GB" altLang="en-US"/>
              <a:t>Online news services don’t carry the costs of printing and distribution paper</a:t>
            </a:r>
          </a:p>
          <a:p>
            <a:r>
              <a:rPr lang="en-GB" altLang="en-US"/>
              <a:t>High quality online news is available to anyone with internet access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>
            <a:extLst>
              <a:ext uri="{FF2B5EF4-FFF2-40B4-BE49-F238E27FC236}">
                <a16:creationId xmlns:a16="http://schemas.microsoft.com/office/drawing/2014/main" xmlns="" id="{B8EA57D0-397D-4B32-BA88-4FDAA4C067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Thank you!</a:t>
            </a:r>
          </a:p>
        </p:txBody>
      </p:sp>
      <p:pic>
        <p:nvPicPr>
          <p:cNvPr id="80902" name="Picture 6" descr="Boy reading newspaper, New York, 1944">
            <a:extLst>
              <a:ext uri="{FF2B5EF4-FFF2-40B4-BE49-F238E27FC236}">
                <a16:creationId xmlns:a16="http://schemas.microsoft.com/office/drawing/2014/main" xmlns="" id="{94D8F322-4A78-4396-88B7-0189F8829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620000" cy="443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xmlns="" id="{1F0713AA-E8F2-4307-9D69-FEB6E10520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/>
              <a:t>The question: How to sustain the provision of high-quality news?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xmlns="" id="{1C0103E9-6CB7-4B12-9236-CD74FE40683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58825" y="1600200"/>
            <a:ext cx="7534275" cy="4525963"/>
          </a:xfrm>
        </p:spPr>
        <p:txBody>
          <a:bodyPr/>
          <a:lstStyle/>
          <a:p>
            <a:pPr>
              <a:buFontTx/>
              <a:buNone/>
            </a:pPr>
            <a:endParaRPr lang="en-GB" altLang="en-US"/>
          </a:p>
          <a:p>
            <a:pPr>
              <a:buFontTx/>
              <a:buNone/>
            </a:pPr>
            <a:r>
              <a:rPr lang="en-GB" altLang="en-US"/>
              <a:t>Newspapers face two destructive trends:</a:t>
            </a:r>
          </a:p>
          <a:p>
            <a:pPr lvl="2"/>
            <a:r>
              <a:rPr lang="en-GB" altLang="en-US" sz="2800" b="1"/>
              <a:t>Advertising revenue dwindling</a:t>
            </a:r>
          </a:p>
          <a:p>
            <a:pPr lvl="2"/>
            <a:r>
              <a:rPr lang="en-GB" altLang="en-US" sz="2800" b="1"/>
              <a:t>Newspaper readership is sinking rapidly</a:t>
            </a:r>
          </a:p>
          <a:p>
            <a:pPr lvl="2">
              <a:buFontTx/>
              <a:buNone/>
            </a:pPr>
            <a:endParaRPr lang="en-GB" altLang="en-US" sz="2800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xmlns="" id="{BEE1053A-BA95-4C29-8EE9-C01F6EE3AD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/>
              <a:t>A dramatic loss of print advertising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xmlns="" id="{40F88E11-A4AA-4553-86D3-DCD65B235A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Advertising has been the bedrock of newspaper finances for more than two centuries</a:t>
            </a:r>
          </a:p>
          <a:p>
            <a:r>
              <a:rPr lang="en-GB" altLang="en-US"/>
              <a:t>Led by classified. Internet </a:t>
            </a:r>
          </a:p>
          <a:p>
            <a:pPr>
              <a:buFontTx/>
              <a:buNone/>
            </a:pPr>
            <a:r>
              <a:rPr lang="en-GB" altLang="en-US"/>
              <a:t>	allows “unbundling”, and more </a:t>
            </a:r>
          </a:p>
          <a:p>
            <a:pPr>
              <a:buFontTx/>
              <a:buNone/>
            </a:pPr>
            <a:r>
              <a:rPr lang="en-GB" altLang="en-US"/>
              <a:t>	precise searches.</a:t>
            </a:r>
          </a:p>
          <a:p>
            <a:pPr>
              <a:buFontTx/>
              <a:buNone/>
            </a:pPr>
            <a:endParaRPr lang="en-GB" altLang="en-US"/>
          </a:p>
          <a:p>
            <a:pPr>
              <a:buFontTx/>
              <a:buNone/>
            </a:pPr>
            <a:endParaRPr lang="en-GB" altLang="en-US"/>
          </a:p>
        </p:txBody>
      </p:sp>
      <p:pic>
        <p:nvPicPr>
          <p:cNvPr id="33796" name="Picture 4" descr="Image result for classified advertising historic images UK Times of London">
            <a:extLst>
              <a:ext uri="{FF2B5EF4-FFF2-40B4-BE49-F238E27FC236}">
                <a16:creationId xmlns:a16="http://schemas.microsoft.com/office/drawing/2014/main" xmlns="" id="{2A98A2FF-32CC-4D19-BBA5-DAEC895E5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638" y="2667000"/>
            <a:ext cx="2209800" cy="366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6">
            <a:extLst>
              <a:ext uri="{FF2B5EF4-FFF2-40B4-BE49-F238E27FC236}">
                <a16:creationId xmlns:a16="http://schemas.microsoft.com/office/drawing/2014/main" xmlns="" id="{4A1D8989-E1E5-48BE-994F-49EC19005116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 lIns="0" tIns="0" rIns="102396" bIns="51197" anchor="t"/>
          <a:lstStyle/>
          <a:p>
            <a:r>
              <a:rPr lang="en-US" altLang="en-US"/>
              <a:t>Where small firms advertise</a:t>
            </a:r>
          </a:p>
        </p:txBody>
      </p:sp>
      <p:sp>
        <p:nvSpPr>
          <p:cNvPr id="53251" name="Footer Placeholder 4">
            <a:extLst>
              <a:ext uri="{FF2B5EF4-FFF2-40B4-BE49-F238E27FC236}">
                <a16:creationId xmlns:a16="http://schemas.microsoft.com/office/drawing/2014/main" xmlns="" id="{575E9691-E659-4877-8FC8-BFF355C6351E}"/>
              </a:ext>
            </a:extLst>
          </p:cNvPr>
          <p:cNvSpPr txBox="1">
            <a:spLocks noGrp="1"/>
          </p:cNvSpPr>
          <p:nvPr/>
        </p:nvSpPr>
        <p:spPr bwMode="auto">
          <a:xfrm>
            <a:off x="3170238" y="6340475"/>
            <a:ext cx="5135562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0875" indent="-2508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1713" indent="-2000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03350" indent="-201613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03400" indent="-2000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606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178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750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322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763"/>
              </a:spcBef>
            </a:pPr>
            <a:r>
              <a:rPr lang="en-GB" altLang="en-US" sz="800">
                <a:latin typeface="Corbel" panose="020B0503020204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rPr>
              <a:t>Frances Cairncross  |  Enders Analsyis  |  September 2018</a:t>
            </a:r>
            <a:endParaRPr lang="en-US" altLang="en-US" sz="800">
              <a:latin typeface="Corbel" panose="020B0503020204020204" pitchFamily="34" charset="0"/>
              <a:ea typeface="ヒラギノ角ゴ ProN W3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BF5DC4-70F7-479E-A075-F513C7752BF4}"/>
              </a:ext>
            </a:extLst>
          </p:cNvPr>
          <p:cNvSpPr txBox="1">
            <a:spLocks noGrp="1"/>
          </p:cNvSpPr>
          <p:nvPr/>
        </p:nvSpPr>
        <p:spPr>
          <a:xfrm>
            <a:off x="7285038" y="6340475"/>
            <a:ext cx="1458912" cy="319088"/>
          </a:xfrm>
          <a:prstGeom prst="rect">
            <a:avLst/>
          </a:prstGeom>
          <a:noFill/>
        </p:spPr>
        <p:txBody>
          <a:bodyPr lIns="0" tIns="0" rIns="0" bIns="0"/>
          <a:lstStyle>
            <a:lvl1pPr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0875" indent="-2508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1713" indent="-2000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03350" indent="-201613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03400" indent="-2000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606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178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750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322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763"/>
              </a:spcBef>
            </a:pPr>
            <a:fld id="{9F2A938C-0E9B-4431-89E8-56CC8CBAAFE4}" type="slidenum">
              <a:rPr lang="en-US" altLang="en-US" sz="800">
                <a:solidFill>
                  <a:schemeClr val="tx2"/>
                </a:solidFill>
                <a:latin typeface="Corbel" panose="020B0503020204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rPr>
              <a:pPr algn="r">
                <a:lnSpc>
                  <a:spcPct val="90000"/>
                </a:lnSpc>
                <a:spcBef>
                  <a:spcPts val="763"/>
                </a:spcBef>
              </a:pPr>
              <a:t>5</a:t>
            </a:fld>
            <a:endParaRPr lang="en-US" altLang="en-US" sz="800">
              <a:solidFill>
                <a:schemeClr val="tx2"/>
              </a:solidFill>
              <a:latin typeface="Corbel" panose="020B0503020204020204" pitchFamily="34" charset="0"/>
              <a:ea typeface="ヒラギノ角ゴ ProN W3"/>
              <a:cs typeface="ヒラギノ角ゴ ProN W3"/>
              <a:sym typeface="Arial" panose="020B0604020202020204" pitchFamily="34" charset="0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xmlns="" id="{9DB9DDAD-C6D8-41BC-8B44-F3834C24ACB2}"/>
              </a:ext>
            </a:extLst>
          </p:cNvPr>
          <p:cNvGraphicFramePr>
            <a:graphicFrameLocks noGrp="1"/>
          </p:cNvGraphicFramePr>
          <p:nvPr>
            <p:ph sz="quarter" idx="4294967295"/>
          </p:nvPr>
        </p:nvGraphicFramePr>
        <p:xfrm>
          <a:off x="698639" y="1530888"/>
          <a:ext cx="7888383" cy="5091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xmlns="" id="{30352988-4085-4282-AFC9-EB917AE5AE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/>
              <a:t>A huge blow: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xmlns="" id="{5A1955AC-CE4C-4427-820A-894D70A074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Online classified advertising rose almost ten-fold from 2004 to 2017 </a:t>
            </a:r>
          </a:p>
          <a:p>
            <a:r>
              <a:rPr lang="en-GB" altLang="en-US"/>
              <a:t>Hurting local and regional papers </a:t>
            </a:r>
          </a:p>
          <a:p>
            <a:pPr>
              <a:buFontTx/>
              <a:buNone/>
            </a:pPr>
            <a:r>
              <a:rPr lang="en-GB" altLang="en-US"/>
              <a:t>	most: in 2010, classified advertising was 56% of total advertising revenues</a:t>
            </a:r>
          </a:p>
          <a:p>
            <a:r>
              <a:rPr lang="en-GB" altLang="en-US"/>
              <a:t>But only 14% for national titles.</a:t>
            </a:r>
          </a:p>
          <a:p>
            <a:pPr>
              <a:buFontTx/>
              <a:buChar char="-"/>
            </a:pPr>
            <a:endParaRPr lang="en-GB" altLang="en-US"/>
          </a:p>
          <a:p>
            <a:pPr>
              <a:buFontTx/>
              <a:buNone/>
            </a:pPr>
            <a:r>
              <a:rPr lang="en-GB" altLang="en-US"/>
              <a:t>		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5">
            <a:extLst>
              <a:ext uri="{FF2B5EF4-FFF2-40B4-BE49-F238E27FC236}">
                <a16:creationId xmlns:a16="http://schemas.microsoft.com/office/drawing/2014/main" xmlns="" id="{D515BAB2-0EB0-411F-964F-12CED70E71B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4350" y="198437"/>
            <a:ext cx="8229600" cy="1143000"/>
          </a:xfrm>
        </p:spPr>
        <p:txBody>
          <a:bodyPr lIns="0" tIns="0" rIns="102396" bIns="51197" anchor="t"/>
          <a:lstStyle/>
          <a:p>
            <a:r>
              <a:rPr lang="en-GB" altLang="en-US" sz="4000"/>
              <a:t>Over 50% of advertising spend is digital</a:t>
            </a:r>
            <a:endParaRPr lang="en-US" altLang="en-US" sz="4000"/>
          </a:p>
        </p:txBody>
      </p:sp>
      <p:sp>
        <p:nvSpPr>
          <p:cNvPr id="43011" name="Footer Placeholder 2">
            <a:extLst>
              <a:ext uri="{FF2B5EF4-FFF2-40B4-BE49-F238E27FC236}">
                <a16:creationId xmlns:a16="http://schemas.microsoft.com/office/drawing/2014/main" xmlns="" id="{F4128433-E573-473B-85A7-C7FF9D2FE255}"/>
              </a:ext>
            </a:extLst>
          </p:cNvPr>
          <p:cNvSpPr txBox="1">
            <a:spLocks noGrp="1"/>
          </p:cNvSpPr>
          <p:nvPr/>
        </p:nvSpPr>
        <p:spPr bwMode="auto">
          <a:xfrm>
            <a:off x="3170238" y="6340475"/>
            <a:ext cx="5135562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0875" indent="-2508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1713" indent="-2000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03350" indent="-201613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03400" indent="-2000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606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178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750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322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763"/>
              </a:spcBef>
            </a:pPr>
            <a:r>
              <a:rPr lang="en-GB" altLang="en-US" sz="800">
                <a:latin typeface="Corbel" panose="020B0503020204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rPr>
              <a:t>Frances Cairncross  |  Enders Analsyis  |  September 2018</a:t>
            </a:r>
            <a:endParaRPr lang="en-US" altLang="en-US" sz="800">
              <a:latin typeface="Corbel" panose="020B0503020204020204" pitchFamily="34" charset="0"/>
              <a:ea typeface="ヒラギノ角ゴ ProN W3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74A7782-C43E-4998-B8E2-790847D35D45}"/>
              </a:ext>
            </a:extLst>
          </p:cNvPr>
          <p:cNvSpPr txBox="1">
            <a:spLocks noGrp="1"/>
          </p:cNvSpPr>
          <p:nvPr/>
        </p:nvSpPr>
        <p:spPr>
          <a:xfrm>
            <a:off x="7285038" y="6340475"/>
            <a:ext cx="1458912" cy="319088"/>
          </a:xfrm>
          <a:prstGeom prst="rect">
            <a:avLst/>
          </a:prstGeom>
          <a:noFill/>
        </p:spPr>
        <p:txBody>
          <a:bodyPr lIns="0" tIns="0" rIns="0" bIns="0"/>
          <a:lstStyle>
            <a:lvl1pPr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0875" indent="-2508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1713" indent="-2000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03350" indent="-201613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03400" indent="-2000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606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178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750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322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763"/>
              </a:spcBef>
            </a:pPr>
            <a:fld id="{62C41B08-7CCA-44AD-A469-D895059C0724}" type="slidenum">
              <a:rPr lang="en-US" altLang="en-US" sz="800">
                <a:solidFill>
                  <a:schemeClr val="tx2"/>
                </a:solidFill>
                <a:latin typeface="Corbel" panose="020B0503020204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rPr>
              <a:pPr algn="r">
                <a:lnSpc>
                  <a:spcPct val="90000"/>
                </a:lnSpc>
                <a:spcBef>
                  <a:spcPts val="763"/>
                </a:spcBef>
              </a:pPr>
              <a:t>7</a:t>
            </a:fld>
            <a:endParaRPr lang="en-US" altLang="en-US" sz="800">
              <a:solidFill>
                <a:schemeClr val="tx2"/>
              </a:solidFill>
              <a:latin typeface="Corbel" panose="020B0503020204020204" pitchFamily="34" charset="0"/>
              <a:ea typeface="ヒラギノ角ゴ ProN W3"/>
              <a:cs typeface="ヒラギノ角ゴ ProN W3"/>
              <a:sym typeface="Arial" panose="020B0604020202020204" pitchFamily="34" charset="0"/>
            </a:endParaRPr>
          </a:p>
        </p:txBody>
      </p:sp>
      <p:graphicFrame>
        <p:nvGraphicFramePr>
          <p:cNvPr id="43013" name="Content Placeholder 7">
            <a:extLst>
              <a:ext uri="{FF2B5EF4-FFF2-40B4-BE49-F238E27FC236}">
                <a16:creationId xmlns:a16="http://schemas.microsoft.com/office/drawing/2014/main" xmlns="" id="{32BB316B-CF9D-45A5-9B07-75E278423349}"/>
              </a:ext>
            </a:extLst>
          </p:cNvPr>
          <p:cNvGraphicFramePr>
            <a:graphicFrameLocks noGrp="1"/>
          </p:cNvGraphicFramePr>
          <p:nvPr>
            <p:ph sz="quarter" idx="4294967295"/>
          </p:nvPr>
        </p:nvGraphicFramePr>
        <p:xfrm>
          <a:off x="1219200" y="1981200"/>
          <a:ext cx="7340600" cy="436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3" imgW="0" imgH="0" progId="Excel.Chart.8">
                  <p:embed/>
                </p:oleObj>
              </mc:Choice>
              <mc:Fallback>
                <p:oleObj r:id="rId3" imgW="0" imgH="0" progId="Excel.Chart.8">
                  <p:embed/>
                  <p:pic>
                    <p:nvPicPr>
                      <p:cNvPr id="43013" name="Content Placeholder 7">
                        <a:extLst>
                          <a:ext uri="{FF2B5EF4-FFF2-40B4-BE49-F238E27FC236}">
                            <a16:creationId xmlns:a16="http://schemas.microsoft.com/office/drawing/2014/main" xmlns="" id="{32BB316B-CF9D-45A5-9B07-75E278423349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981200"/>
                        <a:ext cx="7340600" cy="4365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xmlns="" id="{166B1AA1-AB59-4C7B-B9E2-693B6BD2EE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/>
              <a:t>Now, growing loss of display ads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xmlns="" id="{924FB727-8AA3-4B45-B2F6-C24BC25881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The impact especially of Google and Facebook</a:t>
            </a:r>
          </a:p>
          <a:p>
            <a:r>
              <a:rPr lang="en-GB" altLang="en-US"/>
              <a:t>Both know far more</a:t>
            </a:r>
          </a:p>
          <a:p>
            <a:pPr>
              <a:buFontTx/>
              <a:buNone/>
            </a:pPr>
            <a:r>
              <a:rPr lang="en-GB" altLang="en-US"/>
              <a:t>	about readers than </a:t>
            </a:r>
          </a:p>
          <a:p>
            <a:pPr>
              <a:buFontTx/>
              <a:buNone/>
            </a:pPr>
            <a:r>
              <a:rPr lang="en-GB" altLang="en-US"/>
              <a:t>	papers do – and</a:t>
            </a:r>
          </a:p>
          <a:p>
            <a:pPr>
              <a:buFontTx/>
              <a:buNone/>
            </a:pPr>
            <a:r>
              <a:rPr lang="en-GB" altLang="en-US"/>
              <a:t>	that is where readers</a:t>
            </a:r>
          </a:p>
          <a:p>
            <a:pPr>
              <a:buFontTx/>
              <a:buNone/>
            </a:pPr>
            <a:r>
              <a:rPr lang="en-GB" altLang="en-US"/>
              <a:t>	increasingly go…</a:t>
            </a:r>
          </a:p>
          <a:p>
            <a:endParaRPr lang="en-GB" altLang="en-US"/>
          </a:p>
        </p:txBody>
      </p:sp>
      <p:sp>
        <p:nvSpPr>
          <p:cNvPr id="66565" name="AutoShape 5" descr="Image result for google logo image">
            <a:extLst>
              <a:ext uri="{FF2B5EF4-FFF2-40B4-BE49-F238E27FC236}">
                <a16:creationId xmlns:a16="http://schemas.microsoft.com/office/drawing/2014/main" xmlns="" id="{9B185ED7-BCF6-4D60-A425-305C49C1FE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46038"/>
            <a:ext cx="17621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7" name="AutoShape 7" descr="Image result for google logo image">
            <a:extLst>
              <a:ext uri="{FF2B5EF4-FFF2-40B4-BE49-F238E27FC236}">
                <a16:creationId xmlns:a16="http://schemas.microsoft.com/office/drawing/2014/main" xmlns="" id="{709AE734-2236-4A37-ADFA-5035E4E39B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90938" y="2843213"/>
            <a:ext cx="17621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9" name="AutoShape 9" descr="Image result for google logo image">
            <a:extLst>
              <a:ext uri="{FF2B5EF4-FFF2-40B4-BE49-F238E27FC236}">
                <a16:creationId xmlns:a16="http://schemas.microsoft.com/office/drawing/2014/main" xmlns="" id="{4D6C4948-9B62-4411-9FA7-CE3AB78E92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3" name="AutoShape 13" descr="data:image/png;base64,iVBORw0KGgoAAAANSUhEUgAAASwAAACoCAMAAABt9SM9AAAA6lBMVEX///9ChfXqRDb7vQY0qVJWtG0vqE8yfvX7uQA8gvX7uwDH2Pvb7d8bpEMse/Q4gPV3pPfpMBzpOyvw9f7qQDGlwfnpLhrpOSng6v3pNSPS4PzxiYLzmpTX4/yRtPj619T++Pe70Pv+6b/8xj1glvb4+/+FrPihvvn/+/H+7crtXlNun/dOjPXL2/z4x8Oux/r74uBqu3zrTkH5zMn1rKf+8tbwgXn86ejvdWz91oD8zWB+qPf+9uTtZVv8ylP7wy7935/95bH80G392o0AoDfzoJr3vbnrTD6BxZH//fYWdPTwhn/xkozubWQ1dgrkAAAGzElEQVR4nO2bfUPaSBDGibRdNtaEIASivATLixUUiopa2mprtWdrv//XucxsgE3Aq3cl1JzP76+QCRv2cWZ3ZhIzGQAAAAAAAAAAAAAAAAAAAAAAAAAAAAAAAAAAAAAAAAAAAAAAAAAAAAAAAAAAgNRRGUz6hjT6+e7On/4pT5x217BsKY0AaQtR307kLq9fvnv37q9Ehl4jJWEbOrZVT+I2r7++evXqZRIjr49KXxhxbKOy+hu93nrxIuVibVpS6SOENKQIwpGj0dpc+Z3SL1bTYqmE0a21g4/tyqAvSC6rtvJbpV6sTdZKyqZ27rBvG1YCe2Laxdrm5Ur02tHT9e9J5A9pF6tFESc6C+cTWN5TL1aTHEvm13S3lIvV58V9XXdLt1ib5FgJ5AgPkG6x8sGKJfuPvNgfNob+MsPd6enp/jJDu1KL1E0LYp09MOKThIoce/CYK8+qI9dxXHd0cxY17F9f5ojsxWnU0C71rQDZqWRq3W6pW4mLdXRepiFHN/5vz2Md1CjHsh5RNPtjt1zcIIpld1e3XOdyZpYwzdwn3b2aQlUCQSkw2LRsm4JdF2t44ExHdE5WOKfE4L3wEcv7sFzYmFMuzpxr/zKXnWPm3s6+kre0OpO2EREV68gtzkd0fqx+biunFIShbOlnDnv5CJysDj2eWMFzPBat6IVq7WdNJVLgXnw0U6vHXQwpxKydERWr4aqBHIfH9u7XOe3/RteOJ1lNS0awgpXG36D5FArV48ZxtUByFb+pq9+YLNXF3unb6yz7mKkiscvpmzXZrO2UDHtRLJ9Fdz4eDYdHP73g0D1a99z/NSxWTz/TjDVrRFD13Jfpbx9Gij+muXlVOr4ifWYr1QV9Mj/RYYViUPbDKqAjFsTiId1bZT8JRixurGG6v8dgIQyXiHVGEVOex8mYvMLxgyNzpg5zzdrRnpjnpX1WbnZkTCzfiTjTiOS/TXCeK4FzUqmfaX63Zkgl1kngBcWRdg1FkBdsYHssjrYDUlSaF0FxzpusVonHxboNfKkwVrbhLq9akTs8SThcLL1mbm/PaPckG38WY393Vu88iLtQmxmknplV7hlxWAp3XazdwDm9BlluD1xeBD33h5/gRFcCb+zdB4zsD+0MrVGOnomeURAVlSNpyUIAu9pdpi5jqW5NRMU6CPQvU6LrsVcVnFEaMi2aVjQO55DbBaUQry8F3eDz6pzJcK7wQbdcmnyGliyhF5wUl7pYFMjfjs/dMqdtzrix8oklAafwdmmpjbfKuhKrGLHQHJ0HxTrNUPyKQ+18OyYWp21qqXI2TvxVzyopVO9vWcHTFuEqTWJ5vmZh+ZyZNBqhfB1aovQ2ddyzRmH2XnZ/Hicxq4SoqYyovWjJUy5JDQmamacHyjHlRQeZzHsS67Nm+MCZVlgY6M3XZmzNGivXKlRjRflTZ0KayNaCWnV2LHIP2rqm+zxzHky1UFU5qXmpGXh7/DQNbs3Qk1GxaD/d+Pb0k/YFDF7jjdhzrzxnYLz9cxnnzl3r2Ak/syPlrmYG9ZlcjevC+TPtHSuWZ3Ge6w3nQ577icxt5ajHO4Y10dKtgXrrIVzLDor61Bq84H+kQ4rDbG4vNHygqprSrOD77JbTfaMiF8qdc0quCtMgbHgFLyVuVhHhE+hW97CyXak1OzLUL/Q21SFwuOt3VuUPLku3z7Vz7gvtiPtX3HcI17A+7xs90r9dEouF9NDlRtatPxvSHS/5aU+Q7bAvIG0RFDlCTHt2s8i8cVQ+NPo4crhd4IY55GfVachl31zmQuGUoaKe3Aqj1Z/2aKItmhPW3PNGByOHsy03NdtiJ3zbQa+g+1o+ce+qnmZRbfludWq4Cnt/qpuVzb2fGmrhiMpp47XhwpDFFLRoZtRaEbmkENFE9cSZt0rLeqG4Z85bpWbuem7Q3syx+yV7QazMrTakt5GOHH5KrSMtW9pSUjC2BvFUwr/3vHKhUCh75XtfN9xdZ6lNapo5tXbNKfHrcVJY9Xme9XVra2v6wOJs11FDOsWb5OaVFJVmvTOZ1Euby59gHN/sjndPliwtb6++vP9yvXe3YNgpdSb1Zlv1zcTiyxP+0c2PYMh0eVXiUJlpJfL2xP+Dbb02pApU/LGf8tTZyVva40hu9rT+4fJnzSTYW7XqnB3rUc+9nyPh0x2V1VZaYcsVLKfEGXxQQA3qPc7gLDjWw0yEKqDCf0Swe7/+yjOmrpcE1rpeLUwrh32LvSrI4Y3mry9/7hzWW4FQ/c7aXiwEAAAAAAAAAAAAAAAAAAAAAAAAAAAAAAAAAAAAAAAAAAAAAAAAAAAAAAAAAKL8DS6iitiF8eu4AAAAAElFTkSuQmCC">
            <a:extLst>
              <a:ext uri="{FF2B5EF4-FFF2-40B4-BE49-F238E27FC236}">
                <a16:creationId xmlns:a16="http://schemas.microsoft.com/office/drawing/2014/main" xmlns="" id="{E4EF5AC0-D268-4ED7-B585-5604794B5A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6576" name="Picture 16" descr="Related image">
            <a:extLst>
              <a:ext uri="{FF2B5EF4-FFF2-40B4-BE49-F238E27FC236}">
                <a16:creationId xmlns:a16="http://schemas.microsoft.com/office/drawing/2014/main" xmlns="" id="{2C443D46-C0A8-4814-A687-5A3F6F636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67000"/>
            <a:ext cx="3349625" cy="188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78" name="Picture 18" descr="Related image">
            <a:extLst>
              <a:ext uri="{FF2B5EF4-FFF2-40B4-BE49-F238E27FC236}">
                <a16:creationId xmlns:a16="http://schemas.microsoft.com/office/drawing/2014/main" xmlns="" id="{76CD5C36-9E2D-421D-B874-B279B9799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114800"/>
            <a:ext cx="207645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80" name="AutoShape 20" descr="data:image/png;base64,iVBORw0KGgoAAAANSUhEUgAAAOEAAADhCAMAAAAJbSJIAAAAY1BMVEU6WJv///83VpovUJdHYqCWpcc1VJmTocRnfa8qTpbS1+ZDYJ/w8/glSpVwg7LY3OjGzd+irsxlea1rgLJbcqnt7/Xl6PAdRpOzvNT2+PuFlb6Mm8FTa6Weqsp5irbV2+mwudLqv6LZAAAC50lEQVR4nO3da1biQBRF4ZBAoMDwEpGHRuY/yv4DbdNNAau9N9Qp9h6Ax28pBiuIRS/3ikd/Au4h1A+hfgj1Q6gfQv2eSvg5yKPhPCYsqjxqhjFhvyyyqBogVA+hfgj1Q6gfQv0Q6odQP4T6IdQPoX4I9UOoH0L9EOqHUD+E+iHUD6F+CPVDqB9C/R4vLOsqhNCE82qzj/9YYR2aYtXuF5vN/Lzx0oz4QGEZmtfF7KV3sam+sAzFIqLLQ1hNDnFeDsKm3V4FqgvLZnHdJy9srn+H6gvD502gtrCe3gaKC9eZC8PNnzLqwuLKdT4LYbW/B6gsbGa5C+/82zFdYbXLXRg2uQubey6GysKyuvE7hb7wI2paH3bt9FTbN5vsWFiPIr7tNISq/s5usmthGxGuKq+nUB0LY89oxu8OY8fJNISL4DB2nOxYOOxdrDV84P09mYbQ7uLw72QawleEP5hEaDyH0GESofHc0wpHCH8w2YWw+n17/j3yvHSpfR8/bL7GpyKHGLPxeTO7B2YXwjuPSM/SOsX4H+Eqd+HWbj1R4Vudu3DdWI2nKhxnL9zYndskKjQ8mUpUOKysxlMVGp69JSpcGT4pTlM4yV5od7FIVPhmeBsjTeFX9l/DefbCg+GtqDSFA7sLfifCejU6tYy8bG+3PMvuLn5HJ1Hft+dD7Kztz3v4lnfxOU20n0PoMInQeA6hwyRC4zmEDpMIjecQOkwiNJ5D6DCJ0HgOocMkQuM5hA6TCI3nEDpMIjSeQ+gwidB4DqHDJELjOYQOkwiN5xA6TCI0nkPoMInQeA6hwyRC4zmEDpMIjecQOkwiNJ5D6DCJ0Hhuv3250Hbk99baXb+rYDG5mMPUqa7f+7K8nMfUscf/Bw/vEOqHUD+E+iHUD6F+CPVDqB9C/RDqh1A/hPoh1A+hfgj1Q6gfQv0Q6odQP4T6IdTvmYWTOvIKLbFCVPgx6WdR8RkTZhpC/RDqh1A/hPrlL/wFRkxjD+sZlOQAAAAASUVORK5CYII=">
            <a:extLst>
              <a:ext uri="{FF2B5EF4-FFF2-40B4-BE49-F238E27FC236}">
                <a16:creationId xmlns:a16="http://schemas.microsoft.com/office/drawing/2014/main" xmlns="" id="{3BE76360-AB51-4FC6-A7C9-9428A61D44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2" name="AutoShape 22" descr="data:image/png;base64,iVBORw0KGgoAAAANSUhEUgAAAOEAAADhCAMAAAAJbSJIAAAAY1BMVEU6WJv///83VpovUJdHYqCWpcc1VJmTocRnfa8qTpbS1+ZDYJ/w8/glSpVwg7LY3OjGzd+irsxlea1rgLJbcqnt7/Xl6PAdRpOzvNT2+PuFlb6Mm8FTa6Weqsp5irbV2+mwudLqv6LZAAAC50lEQVR4nO3da1biQBRF4ZBAoMDwEpGHRuY/yv4DbdNNAau9N9Qp9h6Ax28pBiuIRS/3ikd/Au4h1A+hfgj1Q6gfQv2eSvg5yKPhPCYsqjxqhjFhvyyyqBogVA+hfgj1Q6gfQv0Q6odQP4T6IdQPoX4I9UOoH0L9EOqHUD+E+iHUD6F+CPVDqB9C/R4vLOsqhNCE82qzj/9YYR2aYtXuF5vN/Lzx0oz4QGEZmtfF7KV3sam+sAzFIqLLQ1hNDnFeDsKm3V4FqgvLZnHdJy9srn+H6gvD502gtrCe3gaKC9eZC8PNnzLqwuLKdT4LYbW/B6gsbGa5C+/82zFdYbXLXRg2uQubey6GysKyuvE7hb7wI2paH3bt9FTbN5vsWFiPIr7tNISq/s5usmthGxGuKq+nUB0LY89oxu8OY8fJNISL4DB2nOxYOOxdrDV84P09mYbQ7uLw72QawleEP5hEaDyH0GESofHc0wpHCH8w2YWw+n17/j3yvHSpfR8/bL7GpyKHGLPxeTO7B2YXwjuPSM/SOsX4H+Eqd+HWbj1R4Vudu3DdWI2nKhxnL9zYndskKjQ8mUpUOKysxlMVGp69JSpcGT4pTlM4yV5od7FIVPhmeBsjTeFX9l/DefbCg+GtqDSFA7sLfifCejU6tYy8bG+3PMvuLn5HJ1Hft+dD7Kztz3v4lnfxOU20n0PoMInQeA6hwyRC4zmEDpMIjecQOkwiNJ5D6DCJ0HgOocMkQuM5hA6TCI3nEDpMIjSeQ+gwidB4DqHDJELjOYQOkwiN5xA6TCI0nkPoMInQeA6hwyRC4zmEDpMIjecQOkwiNJ5D6DCJ0Hhuv3250Hbk99baXb+rYDG5mMPUqa7f+7K8nMfUscf/Bw/vEOqHUD+E+iHUD6F+CPVDqB9C/RDqh1A/hPoh1A+hfgj1Q6gfQv0Q6odQP4T6IdTvmYWTOvIKLbFCVPgx6WdR8RkTZhpC/RDqh1A/hPrlL/wFRkxjD+sZlOQAAAAASUVORK5CYII=">
            <a:extLst>
              <a:ext uri="{FF2B5EF4-FFF2-40B4-BE49-F238E27FC236}">
                <a16:creationId xmlns:a16="http://schemas.microsoft.com/office/drawing/2014/main" xmlns="" id="{D70A7EBF-BE76-4359-990B-7B3DDA73A4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4" name="AutoShape 24" descr="data:image/png;base64,iVBORw0KGgoAAAANSUhEUgAAAOEAAADhCAMAAAAJbSJIAAAAY1BMVEU6WJv///83VpovUJdHYqCWpcc1VJmTocRnfa8qTpbS1+ZDYJ/w8/glSpVwg7LY3OjGzd+irsxlea1rgLJbcqnt7/Xl6PAdRpOzvNT2+PuFlb6Mm8FTa6Weqsp5irbV2+mwudLqv6LZAAAC50lEQVR4nO3da1biQBRF4ZBAoMDwEpGHRuY/yv4DbdNNAau9N9Qp9h6Ax28pBiuIRS/3ikd/Au4h1A+hfgj1Q6gfQv2eSvg5yKPhPCYsqjxqhjFhvyyyqBogVA+hfgj1Q6gfQv0Q6odQP4T6IdQPoX4I9UOoH0L9EOqHUD+E+iHUD6F+CPVDqB9C/R4vLOsqhNCE82qzj/9YYR2aYtXuF5vN/Lzx0oz4QGEZmtfF7KV3sam+sAzFIqLLQ1hNDnFeDsKm3V4FqgvLZnHdJy9srn+H6gvD502gtrCe3gaKC9eZC8PNnzLqwuLKdT4LYbW/B6gsbGa5C+/82zFdYbXLXRg2uQubey6GysKyuvE7hb7wI2paH3bt9FTbN5vsWFiPIr7tNISq/s5usmthGxGuKq+nUB0LY89oxu8OY8fJNISL4DB2nOxYOOxdrDV84P09mYbQ7uLw72QawleEP5hEaDyH0GESofHc0wpHCH8w2YWw+n17/j3yvHSpfR8/bL7GpyKHGLPxeTO7B2YXwjuPSM/SOsX4H+Eqd+HWbj1R4Vudu3DdWI2nKhxnL9zYndskKjQ8mUpUOKysxlMVGp69JSpcGT4pTlM4yV5od7FIVPhmeBsjTeFX9l/DefbCg+GtqDSFA7sLfifCejU6tYy8bG+3PMvuLn5HJ1Hft+dD7Kztz3v4lnfxOU20n0PoMInQeA6hwyRC4zmEDpMIjecQOkwiNJ5D6DCJ0HgOocMkQuM5hA6TCI3nEDpMIjSeQ+gwidB4DqHDJELjOYQOkwiN5xA6TCI0nkPoMInQeA6hwyRC4zmEDpMIjecQOkwiNJ5D6DCJ0Hhuv3250Hbk99baXb+rYDG5mMPUqa7f+7K8nMfUscf/Bw/vEOqHUD+E+iHUD6F+CPVDqB9C/RDqh1A/hPoh1A+hfgj1Q6gfQv0Q6odQP4T6IdTvmYWTOvIKLbFCVPgx6WdR8RkTZhpC/RDqh1A/hPrlL/wFRkxjD+sZlOQAAAAASUVORK5CYII=">
            <a:extLst>
              <a:ext uri="{FF2B5EF4-FFF2-40B4-BE49-F238E27FC236}">
                <a16:creationId xmlns:a16="http://schemas.microsoft.com/office/drawing/2014/main" xmlns="" id="{09CACEAA-B3CD-4C8F-8002-BBD76F1472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6" name="AutoShape 26" descr="data:image/png;base64,iVBORw0KGgoAAAANSUhEUgAAAOEAAADhCAMAAAAJbSJIAAAAY1BMVEU6WJv///83VpovUJdHYqCWpcc1VJmTocRnfa8qTpbS1+ZDYJ/w8/glSpVwg7LY3OjGzd+irsxlea1rgLJbcqnt7/Xl6PAdRpOzvNT2+PuFlb6Mm8FTa6Weqsp5irbV2+mwudLqv6LZAAAC50lEQVR4nO3da1biQBRF4ZBAoMDwEpGHRuY/yv4DbdNNAau9N9Qp9h6Ax28pBiuIRS/3ikd/Au4h1A+hfgj1Q6gfQv2eSvg5yKPhPCYsqjxqhjFhvyyyqBogVA+hfgj1Q6gfQv0Q6odQP4T6IdQPoX4I9UOoH0L9EOqHUD+E+iHUD6F+CPVDqB9C/R4vLOsqhNCE82qzj/9YYR2aYtXuF5vN/Lzx0oz4QGEZmtfF7KV3sam+sAzFIqLLQ1hNDnFeDsKm3V4FqgvLZnHdJy9srn+H6gvD502gtrCe3gaKC9eZC8PNnzLqwuLKdT4LYbW/B6gsbGa5C+/82zFdYbXLXRg2uQubey6GysKyuvE7hb7wI2paH3bt9FTbN5vsWFiPIr7tNISq/s5usmthGxGuKq+nUB0LY89oxu8OY8fJNISL4DB2nOxYOOxdrDV84P09mYbQ7uLw72QawleEP5hEaDyH0GESofHc0wpHCH8w2YWw+n17/j3yvHSpfR8/bL7GpyKHGLPxeTO7B2YXwjuPSM/SOsX4H+Eqd+HWbj1R4Vudu3DdWI2nKhxnL9zYndskKjQ8mUpUOKysxlMVGp69JSpcGT4pTlM4yV5od7FIVPhmeBsjTeFX9l/DefbCg+GtqDSFA7sLfifCejU6tYy8bG+3PMvuLn5HJ1Hft+dD7Kztz3v4lnfxOU20n0PoMInQeA6hwyRC4zmEDpMIjecQOkwiNJ5D6DCJ0HgOocMkQuM5hA6TCI3nEDpMIjSeQ+gwidB4DqHDJELjOYQOkwiN5xA6TCI0nkPoMInQeA6hwyRC4zmEDpMIjecQOkwiNJ5D6DCJ0Hhuv3250Hbk99baXb+rYDG5mMPUqa7f+7K8nMfUscf/Bw/vEOqHUD+E+iHUD6F+CPVDqB9C/RDqh1A/hPoh1A+hfgj1Q6gfQv0Q6odQP4T6IdTvmYWTOvIKLbFCVPgx6WdR8RkTZhpC/RDqh1A/hPrlL/wFRkxjD+sZlOQAAAAASUVORK5CYII=">
            <a:extLst>
              <a:ext uri="{FF2B5EF4-FFF2-40B4-BE49-F238E27FC236}">
                <a16:creationId xmlns:a16="http://schemas.microsoft.com/office/drawing/2014/main" xmlns="" id="{47663DB5-130C-4181-AC51-F968C65F09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8" name="AutoShape 28" descr="data:image/png;base64,iVBORw0KGgoAAAANSUhEUgAAAOEAAADhCAMAAAAJbSJIAAAAY1BMVEU6WJv///83VpovUJdHYqCWpcc1VJmTocRnfa8qTpbS1+ZDYJ/w8/glSpVwg7LY3OjGzd+irsxlea1rgLJbcqnt7/Xl6PAdRpOzvNT2+PuFlb6Mm8FTa6Weqsp5irbV2+mwudLqv6LZAAAC50lEQVR4nO3da1biQBRF4ZBAoMDwEpGHRuY/yv4DbdNNAau9N9Qp9h6Ax28pBiuIRS/3ikd/Au4h1A+hfgj1Q6gfQv2eSvg5yKPhPCYsqjxqhjFhvyyyqBogVA+hfgj1Q6gfQv0Q6odQP4T6IdQPoX4I9UOoH0L9EOqHUD+E+iHUD6F+CPVDqB9C/R4vLOsqhNCE82qzj/9YYR2aYtXuF5vN/Lzx0oz4QGEZmtfF7KV3sam+sAzFIqLLQ1hNDnFeDsKm3V4FqgvLZnHdJy9srn+H6gvD502gtrCe3gaKC9eZC8PNnzLqwuLKdT4LYbW/B6gsbGa5C+/82zFdYbXLXRg2uQubey6GysKyuvE7hb7wI2paH3bt9FTbN5vsWFiPIr7tNISq/s5usmthGxGuKq+nUB0LY89oxu8OY8fJNISL4DB2nOxYOOxdrDV84P09mYbQ7uLw72QawleEP5hEaDyH0GESofHc0wpHCH8w2YWw+n17/j3yvHSpfR8/bL7GpyKHGLPxeTO7B2YXwjuPSM/SOsX4H+Eqd+HWbj1R4Vudu3DdWI2nKhxnL9zYndskKjQ8mUpUOKysxlMVGp69JSpcGT4pTlM4yV5od7FIVPhmeBsjTeFX9l/DefbCg+GtqDSFA7sLfifCejU6tYy8bG+3PMvuLn5HJ1Hft+dD7Kztz3v4lnfxOU20n0PoMInQeA6hwyRC4zmEDpMIjecQOkwiNJ5D6DCJ0HgOocMkQuM5hA6TCI3nEDpMIjSeQ+gwidB4DqHDJELjOYQOkwiN5xA6TCI0nkPoMInQeA6hwyRC4zmEDpMIjecQOkwiNJ5D6DCJ0Hhuv3250Hbk99baXb+rYDG5mMPUqa7f+7K8nMfUscf/Bw/vEOqHUD+E+iHUD6F+CPVDqB9C/RDqh1A/hPoh1A+hfgj1Q6gfQv0Q6odQP4T6IdTvmYWTOvIKLbFCVPgx6WdR8RkTZhpC/RDqh1A/hPrlL/wFRkxjD+sZlOQAAAAASUVORK5CYII=">
            <a:extLst>
              <a:ext uri="{FF2B5EF4-FFF2-40B4-BE49-F238E27FC236}">
                <a16:creationId xmlns:a16="http://schemas.microsoft.com/office/drawing/2014/main" xmlns="" id="{EB2B96DB-CDA7-4B2D-B7D7-CAEFC7A99C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5">
            <a:extLst>
              <a:ext uri="{FF2B5EF4-FFF2-40B4-BE49-F238E27FC236}">
                <a16:creationId xmlns:a16="http://schemas.microsoft.com/office/drawing/2014/main" xmlns="" id="{F4889E9C-7F31-4352-B38A-261C76A4A415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 lIns="0" tIns="0" rIns="102396" bIns="51197" anchor="t"/>
          <a:lstStyle/>
          <a:p>
            <a:r>
              <a:rPr lang="en-GB" altLang="en-US"/>
              <a:t>Other media are less hurt</a:t>
            </a:r>
            <a:endParaRPr lang="en-US" altLang="en-US"/>
          </a:p>
        </p:txBody>
      </p:sp>
      <p:graphicFrame>
        <p:nvGraphicFramePr>
          <p:cNvPr id="45059" name="Content Placeholder 7">
            <a:extLst>
              <a:ext uri="{FF2B5EF4-FFF2-40B4-BE49-F238E27FC236}">
                <a16:creationId xmlns:a16="http://schemas.microsoft.com/office/drawing/2014/main" xmlns="" id="{41B9DC23-18E2-48F6-931B-2E0685AD31C9}"/>
              </a:ext>
            </a:extLst>
          </p:cNvPr>
          <p:cNvGraphicFramePr>
            <a:graphicFrameLocks noGrp="1"/>
          </p:cNvGraphicFramePr>
          <p:nvPr>
            <p:ph sz="quarter" idx="4294967295"/>
          </p:nvPr>
        </p:nvGraphicFramePr>
        <p:xfrm>
          <a:off x="381000" y="1143000"/>
          <a:ext cx="8431213" cy="518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4" imgW="0" imgH="0" progId="Excel.Chart.8">
                  <p:embed/>
                </p:oleObj>
              </mc:Choice>
              <mc:Fallback>
                <p:oleObj r:id="rId4" imgW="0" imgH="0" progId="Excel.Chart.8">
                  <p:embed/>
                  <p:pic>
                    <p:nvPicPr>
                      <p:cNvPr id="45059" name="Content Placeholder 7">
                        <a:extLst>
                          <a:ext uri="{FF2B5EF4-FFF2-40B4-BE49-F238E27FC236}">
                            <a16:creationId xmlns:a16="http://schemas.microsoft.com/office/drawing/2014/main" xmlns="" id="{41B9DC23-18E2-48F6-931B-2E0685AD31C9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143000"/>
                        <a:ext cx="8431213" cy="5184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12C5F71-E00F-4CDC-A751-1E91B46C0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3155950"/>
            <a:ext cx="7624762" cy="2551113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165" tIns="40083" rIns="80165" bIns="40083" anchor="ctr"/>
          <a:lstStyle>
            <a:lvl1pPr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0875" indent="-2508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1713" indent="-2000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03350" indent="-201613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03400" indent="-2000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606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178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750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322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763"/>
              </a:spcBef>
            </a:pPr>
            <a:endParaRPr lang="en-US" altLang="en-US" sz="1300">
              <a:solidFill>
                <a:srgbClr val="FFFFFF"/>
              </a:solidFill>
              <a:latin typeface="Corbel" panose="020B0503020204020204" pitchFamily="34" charset="0"/>
              <a:ea typeface="ヒラギノ角ゴ ProN W3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419141FF-062A-450C-988C-9F0A4E22BE96}"/>
              </a:ext>
            </a:extLst>
          </p:cNvPr>
          <p:cNvSpPr txBox="1">
            <a:spLocks noGrp="1"/>
          </p:cNvSpPr>
          <p:nvPr/>
        </p:nvSpPr>
        <p:spPr>
          <a:xfrm>
            <a:off x="7285038" y="6340475"/>
            <a:ext cx="1458912" cy="319088"/>
          </a:xfrm>
          <a:prstGeom prst="rect">
            <a:avLst/>
          </a:prstGeom>
          <a:noFill/>
        </p:spPr>
        <p:txBody>
          <a:bodyPr lIns="0" tIns="0" rIns="0" bIns="0"/>
          <a:lstStyle>
            <a:lvl1pPr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0875" indent="-2508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1713" indent="-2000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03350" indent="-201613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03400" indent="-2000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606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178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750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322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763"/>
              </a:spcBef>
            </a:pPr>
            <a:fld id="{A55EF63C-CD75-4D06-AA13-431C3F029801}" type="slidenum">
              <a:rPr lang="en-US" altLang="en-US" sz="800">
                <a:solidFill>
                  <a:schemeClr val="tx2"/>
                </a:solidFill>
                <a:latin typeface="Corbel" panose="020B0503020204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rPr>
              <a:pPr algn="r">
                <a:lnSpc>
                  <a:spcPct val="90000"/>
                </a:lnSpc>
                <a:spcBef>
                  <a:spcPts val="763"/>
                </a:spcBef>
              </a:pPr>
              <a:t>9</a:t>
            </a:fld>
            <a:endParaRPr lang="en-US" altLang="en-US" sz="800">
              <a:solidFill>
                <a:schemeClr val="tx2"/>
              </a:solidFill>
              <a:latin typeface="Corbel" panose="020B0503020204020204" pitchFamily="34" charset="0"/>
              <a:ea typeface="ヒラギノ角ゴ ProN W3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45062" name="Footer Placeholder 3">
            <a:extLst>
              <a:ext uri="{FF2B5EF4-FFF2-40B4-BE49-F238E27FC236}">
                <a16:creationId xmlns:a16="http://schemas.microsoft.com/office/drawing/2014/main" xmlns="" id="{6D4873CF-159E-44C9-880C-13973FA66E45}"/>
              </a:ext>
            </a:extLst>
          </p:cNvPr>
          <p:cNvSpPr txBox="1">
            <a:spLocks noGrp="1"/>
          </p:cNvSpPr>
          <p:nvPr/>
        </p:nvSpPr>
        <p:spPr bwMode="auto">
          <a:xfrm>
            <a:off x="3170238" y="6340475"/>
            <a:ext cx="5135562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0875" indent="-2508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1713" indent="-2000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03350" indent="-201613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03400" indent="-2000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606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178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750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32200" indent="-200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763"/>
              </a:spcBef>
            </a:pPr>
            <a:r>
              <a:rPr lang="en-GB" altLang="en-US" sz="800">
                <a:latin typeface="Corbel" panose="020B0503020204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rPr>
              <a:t>Frances Cairncross  |  Enders Analsyis  |  September 2018</a:t>
            </a:r>
            <a:endParaRPr lang="en-US" altLang="en-US" sz="800">
              <a:latin typeface="Corbel" panose="020B0503020204020204" pitchFamily="34" charset="0"/>
              <a:ea typeface="ヒラギノ角ゴ ProN W3"/>
              <a:cs typeface="ヒラギノ角ゴ ProN W3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nders 2016 scheme">
    <a:dk1>
      <a:sysClr val="windowText" lastClr="000000"/>
    </a:dk1>
    <a:lt1>
      <a:sysClr val="window" lastClr="FFFFFF"/>
    </a:lt1>
    <a:dk2>
      <a:srgbClr val="002060"/>
    </a:dk2>
    <a:lt2>
      <a:srgbClr val="E7E6E6"/>
    </a:lt2>
    <a:accent1>
      <a:srgbClr val="81DDDB"/>
    </a:accent1>
    <a:accent2>
      <a:srgbClr val="1140D2"/>
    </a:accent2>
    <a:accent3>
      <a:srgbClr val="D50D7F"/>
    </a:accent3>
    <a:accent4>
      <a:srgbClr val="002060"/>
    </a:accent4>
    <a:accent5>
      <a:srgbClr val="66CCFF"/>
    </a:accent5>
    <a:accent6>
      <a:srgbClr val="D7D7D7"/>
    </a:accent6>
    <a:hlink>
      <a:srgbClr val="1140D2"/>
    </a:hlink>
    <a:folHlink>
      <a:srgbClr val="81DDDB"/>
    </a:folHlink>
  </a:clrScheme>
  <a:fontScheme name="Focus">
    <a:majorFont>
      <a:latin typeface="Corbel"/>
      <a:ea typeface=""/>
      <a:cs typeface=""/>
      <a:font script="Jpan" typeface="ＭＳ ゴシック"/>
    </a:majorFont>
    <a:minorFont>
      <a:latin typeface="Corbel"/>
      <a:ea typeface=""/>
      <a:cs typeface=""/>
      <a:font script="Jpan" typeface="ＭＳ ゴシック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nders 2016 scheme">
    <a:dk1>
      <a:sysClr val="windowText" lastClr="000000"/>
    </a:dk1>
    <a:lt1>
      <a:sysClr val="window" lastClr="FFFFFF"/>
    </a:lt1>
    <a:dk2>
      <a:srgbClr val="002060"/>
    </a:dk2>
    <a:lt2>
      <a:srgbClr val="E7E6E6"/>
    </a:lt2>
    <a:accent1>
      <a:srgbClr val="81DDDB"/>
    </a:accent1>
    <a:accent2>
      <a:srgbClr val="1140D2"/>
    </a:accent2>
    <a:accent3>
      <a:srgbClr val="D50D7F"/>
    </a:accent3>
    <a:accent4>
      <a:srgbClr val="002060"/>
    </a:accent4>
    <a:accent5>
      <a:srgbClr val="66CCFF"/>
    </a:accent5>
    <a:accent6>
      <a:srgbClr val="D7D7D7"/>
    </a:accent6>
    <a:hlink>
      <a:srgbClr val="1140D2"/>
    </a:hlink>
    <a:folHlink>
      <a:srgbClr val="81DDDB"/>
    </a:folHlink>
  </a:clrScheme>
  <a:fontScheme name="Focus">
    <a:majorFont>
      <a:latin typeface="Corbel"/>
      <a:ea typeface=""/>
      <a:cs typeface=""/>
      <a:font script="Jpan" typeface="ＭＳ ゴシック"/>
    </a:majorFont>
    <a:minorFont>
      <a:latin typeface="Corbel"/>
      <a:ea typeface=""/>
      <a:cs typeface=""/>
      <a:font script="Jpan" typeface="ＭＳ ゴシック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</TotalTime>
  <Words>708</Words>
  <Application>Microsoft Office PowerPoint</Application>
  <PresentationFormat>On-screen Show (4:3)</PresentationFormat>
  <Paragraphs>127</Paragraphs>
  <Slides>28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Default Design</vt:lpstr>
      <vt:lpstr>Microsoft Excel Chart</vt:lpstr>
      <vt:lpstr>Chart</vt:lpstr>
      <vt:lpstr>PowerPoint Presentation</vt:lpstr>
      <vt:lpstr>Why news matters</vt:lpstr>
      <vt:lpstr>The question: How to sustain the provision of high-quality news?</vt:lpstr>
      <vt:lpstr>A dramatic loss of print advertising</vt:lpstr>
      <vt:lpstr>Where small firms advertise</vt:lpstr>
      <vt:lpstr>A huge blow:</vt:lpstr>
      <vt:lpstr>Over 50% of advertising spend is digital</vt:lpstr>
      <vt:lpstr>Now, growing loss of display ads</vt:lpstr>
      <vt:lpstr>Other media are less hurt</vt:lpstr>
      <vt:lpstr>The second trend: falling readership</vt:lpstr>
      <vt:lpstr>National newspaper circulation</vt:lpstr>
      <vt:lpstr>Has accelerated with the advent of smartphones</vt:lpstr>
      <vt:lpstr>Decline of daily print news: smartphones the killer blow</vt:lpstr>
      <vt:lpstr>Mobile phones take up time</vt:lpstr>
      <vt:lpstr>Mobile’s rising share of ads</vt:lpstr>
      <vt:lpstr>Paper pounds to digital pennies</vt:lpstr>
      <vt:lpstr>The main news website is free</vt:lpstr>
      <vt:lpstr>Top digital sites by time</vt:lpstr>
      <vt:lpstr>Two thirds of digital readers of news come via Google and Facebook</vt:lpstr>
      <vt:lpstr>Newspapers tiny in digital advertising: 5% share and falling</vt:lpstr>
      <vt:lpstr>Who gets the ad revenue</vt:lpstr>
      <vt:lpstr>So what are the solutions?</vt:lpstr>
      <vt:lpstr>Several conclusions…</vt:lpstr>
      <vt:lpstr>In addition….</vt:lpstr>
      <vt:lpstr>Trust in news media growing -&amp; willingness to pay</vt:lpstr>
      <vt:lpstr>At least 5m people in UK would pay for news</vt:lpstr>
      <vt:lpstr>More good news….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Pamela Stokes</cp:lastModifiedBy>
  <cp:revision>22</cp:revision>
  <cp:lastPrinted>1601-01-01T00:00:00Z</cp:lastPrinted>
  <dcterms:created xsi:type="dcterms:W3CDTF">2018-09-24T18:01:17Z</dcterms:created>
  <dcterms:modified xsi:type="dcterms:W3CDTF">2018-10-08T11:21:10Z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